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57" r:id="rId2"/>
    <p:sldId id="271" r:id="rId3"/>
    <p:sldId id="272" r:id="rId4"/>
    <p:sldId id="273" r:id="rId5"/>
    <p:sldId id="280" r:id="rId6"/>
    <p:sldId id="278" r:id="rId7"/>
    <p:sldId id="279" r:id="rId8"/>
    <p:sldId id="281" r:id="rId9"/>
    <p:sldId id="275" r:id="rId10"/>
    <p:sldId id="282" r:id="rId11"/>
    <p:sldId id="258" r:id="rId12"/>
    <p:sldId id="259" r:id="rId13"/>
    <p:sldId id="260" r:id="rId14"/>
    <p:sldId id="261" r:id="rId15"/>
    <p:sldId id="286" r:id="rId16"/>
    <p:sldId id="283" r:id="rId17"/>
    <p:sldId id="284" r:id="rId18"/>
    <p:sldId id="285" r:id="rId19"/>
  </p:sldIdLst>
  <p:sldSz cx="9144000" cy="6858000" type="screen4x3"/>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7" d="100"/>
          <a:sy n="77" d="100"/>
        </p:scale>
        <p:origin x="-1589" y="-91"/>
      </p:cViewPr>
      <p:guideLst>
        <p:guide orient="horz" pos="2160"/>
        <p:guide pos="2880"/>
      </p:guideLst>
    </p:cSldViewPr>
  </p:slideViewPr>
  <p:notesTextViewPr>
    <p:cViewPr>
      <p:scale>
        <a:sx n="1" d="1"/>
        <a:sy n="1" d="1"/>
      </p:scale>
      <p:origin x="0" y="0"/>
    </p:cViewPr>
  </p:notesTextViewPr>
  <p:sorterViewPr>
    <p:cViewPr>
      <p:scale>
        <a:sx n="100" d="100"/>
        <a:sy n="100" d="100"/>
      </p:scale>
      <p:origin x="0" y="149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1D4D65-CFD4-40AE-835A-94024E46653A}" type="datetimeFigureOut">
              <a:rPr lang="sv-SE" smtClean="0"/>
              <a:t>2017-04-03</a:t>
            </a:fld>
            <a:endParaRPr lang="sv-SE"/>
          </a:p>
        </p:txBody>
      </p:sp>
      <p:sp>
        <p:nvSpPr>
          <p:cNvPr id="4" name="Platshållare för bildobjekt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6" name="Platshållare för sidfo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E825D7F-3EF4-4482-B076-9D65D743AE44}" type="slidenum">
              <a:rPr lang="sv-SE" smtClean="0"/>
              <a:t>‹#›</a:t>
            </a:fld>
            <a:endParaRPr lang="sv-SE"/>
          </a:p>
        </p:txBody>
      </p:sp>
    </p:spTree>
    <p:extLst>
      <p:ext uri="{BB962C8B-B14F-4D97-AF65-F5344CB8AC3E}">
        <p14:creationId xmlns:p14="http://schemas.microsoft.com/office/powerpoint/2010/main" val="28726895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30000"/>
              </a:spcBef>
              <a:defRPr sz="1200">
                <a:solidFill>
                  <a:schemeClr val="tx1"/>
                </a:solidFill>
                <a:latin typeface="Arial" pitchFamily="34" charset="0"/>
              </a:defRPr>
            </a:lvl1pPr>
            <a:lvl2pPr marL="742950" indent="-285750">
              <a:spcBef>
                <a:spcPct val="30000"/>
              </a:spcBef>
              <a:defRPr sz="1200">
                <a:solidFill>
                  <a:schemeClr val="tx1"/>
                </a:solidFill>
                <a:latin typeface="Arial" pitchFamily="34" charset="0"/>
              </a:defRPr>
            </a:lvl2pPr>
            <a:lvl3pPr marL="1143000" indent="-228600">
              <a:spcBef>
                <a:spcPct val="30000"/>
              </a:spcBef>
              <a:defRPr sz="1200">
                <a:solidFill>
                  <a:schemeClr val="tx1"/>
                </a:solidFill>
                <a:latin typeface="Arial" pitchFamily="34" charset="0"/>
              </a:defRPr>
            </a:lvl3pPr>
            <a:lvl4pPr marL="1600200" indent="-228600">
              <a:spcBef>
                <a:spcPct val="30000"/>
              </a:spcBef>
              <a:defRPr sz="1200">
                <a:solidFill>
                  <a:schemeClr val="tx1"/>
                </a:solidFill>
                <a:latin typeface="Arial" pitchFamily="34" charset="0"/>
              </a:defRPr>
            </a:lvl4pPr>
            <a:lvl5pPr marL="2057400" indent="-22860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algn="r" eaLnBrk="1" hangingPunct="1">
              <a:spcBef>
                <a:spcPct val="0"/>
              </a:spcBef>
            </a:pPr>
            <a:fld id="{3B7D6DA2-32DD-45AE-B000-06CC7B38E45D}" type="slidenum">
              <a:rPr lang="sv-SE" altLang="sv-SE"/>
              <a:pPr algn="r" eaLnBrk="1" hangingPunct="1">
                <a:spcBef>
                  <a:spcPct val="0"/>
                </a:spcBef>
              </a:pPr>
              <a:t>6</a:t>
            </a:fld>
            <a:endParaRPr lang="sv-SE" altLang="sv-SE"/>
          </a:p>
        </p:txBody>
      </p:sp>
      <p:sp>
        <p:nvSpPr>
          <p:cNvPr id="128003"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30000"/>
              </a:spcBef>
              <a:defRPr sz="1200">
                <a:solidFill>
                  <a:schemeClr val="tx1"/>
                </a:solidFill>
                <a:latin typeface="Arial" pitchFamily="34" charset="0"/>
              </a:defRPr>
            </a:lvl1pPr>
            <a:lvl2pPr marL="742950" indent="-285750">
              <a:spcBef>
                <a:spcPct val="30000"/>
              </a:spcBef>
              <a:defRPr sz="1200">
                <a:solidFill>
                  <a:schemeClr val="tx1"/>
                </a:solidFill>
                <a:latin typeface="Arial" pitchFamily="34" charset="0"/>
              </a:defRPr>
            </a:lvl2pPr>
            <a:lvl3pPr marL="1143000" indent="-228600">
              <a:spcBef>
                <a:spcPct val="30000"/>
              </a:spcBef>
              <a:defRPr sz="1200">
                <a:solidFill>
                  <a:schemeClr val="tx1"/>
                </a:solidFill>
                <a:latin typeface="Arial" pitchFamily="34" charset="0"/>
              </a:defRPr>
            </a:lvl3pPr>
            <a:lvl4pPr marL="1600200" indent="-228600">
              <a:spcBef>
                <a:spcPct val="30000"/>
              </a:spcBef>
              <a:defRPr sz="1200">
                <a:solidFill>
                  <a:schemeClr val="tx1"/>
                </a:solidFill>
                <a:latin typeface="Arial" pitchFamily="34" charset="0"/>
              </a:defRPr>
            </a:lvl4pPr>
            <a:lvl5pPr marL="2057400" indent="-22860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algn="r" eaLnBrk="1" hangingPunct="1">
              <a:spcBef>
                <a:spcPct val="0"/>
              </a:spcBef>
            </a:pPr>
            <a:fld id="{17193256-7583-496B-8F98-4C3297A4A15B}" type="slidenum">
              <a:rPr lang="en-GB" altLang="sv-SE">
                <a:latin typeface="Times New Roman" pitchFamily="18" charset="0"/>
              </a:rPr>
              <a:pPr algn="r" eaLnBrk="1" hangingPunct="1">
                <a:spcBef>
                  <a:spcPct val="0"/>
                </a:spcBef>
              </a:pPr>
              <a:t>6</a:t>
            </a:fld>
            <a:endParaRPr lang="en-GB" altLang="sv-SE">
              <a:latin typeface="Times New Roman" pitchFamily="18" charset="0"/>
            </a:endParaRPr>
          </a:p>
        </p:txBody>
      </p:sp>
      <p:sp>
        <p:nvSpPr>
          <p:cNvPr id="128004" name="Rectangle 2"/>
          <p:cNvSpPr>
            <a:spLocks noGrp="1" noRot="1" noChangeAspect="1" noChangeArrowheads="1" noTextEdit="1"/>
          </p:cNvSpPr>
          <p:nvPr>
            <p:ph type="sldImg"/>
          </p:nvPr>
        </p:nvSpPr>
        <p:spPr>
          <a:ln/>
        </p:spPr>
      </p:sp>
      <p:sp>
        <p:nvSpPr>
          <p:cNvPr id="128005"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sv-SE"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7"/>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30000"/>
              </a:spcBef>
              <a:defRPr sz="1200">
                <a:solidFill>
                  <a:schemeClr val="tx1"/>
                </a:solidFill>
                <a:latin typeface="Arial" pitchFamily="34" charset="0"/>
              </a:defRPr>
            </a:lvl1pPr>
            <a:lvl2pPr marL="742950" indent="-285750">
              <a:spcBef>
                <a:spcPct val="30000"/>
              </a:spcBef>
              <a:defRPr sz="1200">
                <a:solidFill>
                  <a:schemeClr val="tx1"/>
                </a:solidFill>
                <a:latin typeface="Arial" pitchFamily="34" charset="0"/>
              </a:defRPr>
            </a:lvl2pPr>
            <a:lvl3pPr marL="1143000" indent="-228600">
              <a:spcBef>
                <a:spcPct val="30000"/>
              </a:spcBef>
              <a:defRPr sz="1200">
                <a:solidFill>
                  <a:schemeClr val="tx1"/>
                </a:solidFill>
                <a:latin typeface="Arial" pitchFamily="34" charset="0"/>
              </a:defRPr>
            </a:lvl3pPr>
            <a:lvl4pPr marL="1600200" indent="-228600">
              <a:spcBef>
                <a:spcPct val="30000"/>
              </a:spcBef>
              <a:defRPr sz="1200">
                <a:solidFill>
                  <a:schemeClr val="tx1"/>
                </a:solidFill>
                <a:latin typeface="Arial" pitchFamily="34" charset="0"/>
              </a:defRPr>
            </a:lvl4pPr>
            <a:lvl5pPr marL="2057400" indent="-22860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algn="r" eaLnBrk="1" hangingPunct="1">
              <a:spcBef>
                <a:spcPct val="0"/>
              </a:spcBef>
            </a:pPr>
            <a:fld id="{D5E498ED-048A-4F3A-B7EA-F07B7D612386}" type="slidenum">
              <a:rPr lang="sv-SE" altLang="sv-SE">
                <a:latin typeface="Calibri" pitchFamily="34" charset="0"/>
                <a:ea typeface="MS PGothic" pitchFamily="34" charset="-128"/>
              </a:rPr>
              <a:pPr algn="r" eaLnBrk="1" hangingPunct="1">
                <a:spcBef>
                  <a:spcPct val="0"/>
                </a:spcBef>
              </a:pPr>
              <a:t>7</a:t>
            </a:fld>
            <a:endParaRPr lang="sv-SE" altLang="sv-SE">
              <a:latin typeface="Calibri" pitchFamily="34" charset="0"/>
              <a:ea typeface="MS PGothic" pitchFamily="34" charset="-128"/>
            </a:endParaRPr>
          </a:p>
        </p:txBody>
      </p:sp>
      <p:sp>
        <p:nvSpPr>
          <p:cNvPr id="129027"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30000"/>
              </a:spcBef>
              <a:defRPr sz="1200">
                <a:solidFill>
                  <a:schemeClr val="tx1"/>
                </a:solidFill>
                <a:latin typeface="Arial" pitchFamily="34" charset="0"/>
              </a:defRPr>
            </a:lvl1pPr>
            <a:lvl2pPr marL="742950" indent="-285750">
              <a:spcBef>
                <a:spcPct val="30000"/>
              </a:spcBef>
              <a:defRPr sz="1200">
                <a:solidFill>
                  <a:schemeClr val="tx1"/>
                </a:solidFill>
                <a:latin typeface="Arial" pitchFamily="34" charset="0"/>
              </a:defRPr>
            </a:lvl2pPr>
            <a:lvl3pPr marL="1143000" indent="-228600">
              <a:spcBef>
                <a:spcPct val="30000"/>
              </a:spcBef>
              <a:defRPr sz="1200">
                <a:solidFill>
                  <a:schemeClr val="tx1"/>
                </a:solidFill>
                <a:latin typeface="Arial" pitchFamily="34" charset="0"/>
              </a:defRPr>
            </a:lvl3pPr>
            <a:lvl4pPr marL="1600200" indent="-228600">
              <a:spcBef>
                <a:spcPct val="30000"/>
              </a:spcBef>
              <a:defRPr sz="1200">
                <a:solidFill>
                  <a:schemeClr val="tx1"/>
                </a:solidFill>
                <a:latin typeface="Arial" pitchFamily="34" charset="0"/>
              </a:defRPr>
            </a:lvl4pPr>
            <a:lvl5pPr marL="2057400" indent="-22860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algn="r" eaLnBrk="1" hangingPunct="1">
              <a:spcBef>
                <a:spcPct val="0"/>
              </a:spcBef>
            </a:pPr>
            <a:fld id="{451B7202-F516-43A9-B1ED-64C8AF8E6D4D}" type="slidenum">
              <a:rPr lang="en-GB" altLang="sv-SE">
                <a:latin typeface="Times New Roman" pitchFamily="18" charset="0"/>
              </a:rPr>
              <a:pPr algn="r" eaLnBrk="1" hangingPunct="1">
                <a:spcBef>
                  <a:spcPct val="0"/>
                </a:spcBef>
              </a:pPr>
              <a:t>7</a:t>
            </a:fld>
            <a:endParaRPr lang="en-GB" altLang="sv-SE">
              <a:latin typeface="Times New Roman" pitchFamily="18" charset="0"/>
            </a:endParaRPr>
          </a:p>
        </p:txBody>
      </p:sp>
      <p:sp>
        <p:nvSpPr>
          <p:cNvPr id="129028" name="Rectangle 2"/>
          <p:cNvSpPr>
            <a:spLocks noGrp="1" noRot="1" noChangeAspect="1" noChangeArrowheads="1" noTextEdit="1"/>
          </p:cNvSpPr>
          <p:nvPr>
            <p:ph type="sldImg"/>
          </p:nvPr>
        </p:nvSpPr>
        <p:spPr>
          <a:ln/>
        </p:spPr>
      </p:sp>
      <p:sp>
        <p:nvSpPr>
          <p:cNvPr id="129029"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sv-SE"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56E3A7E-7247-40E3-8A0B-9D73148AE8B7}" type="slidenum">
              <a:rPr lang="sv-SE" altLang="sv-SE"/>
              <a:pPr/>
              <a:t>15</a:t>
            </a:fld>
            <a:endParaRPr lang="sv-SE" altLang="sv-SE"/>
          </a:p>
        </p:txBody>
      </p:sp>
      <p:sp>
        <p:nvSpPr>
          <p:cNvPr id="277506" name="Rectangle 2"/>
          <p:cNvSpPr>
            <a:spLocks noGrp="1" noRot="1" noChangeAspect="1" noChangeArrowheads="1" noTextEdit="1"/>
          </p:cNvSpPr>
          <p:nvPr>
            <p:ph type="sldImg"/>
          </p:nvPr>
        </p:nvSpPr>
        <p:spPr>
          <a:ln/>
        </p:spPr>
      </p:sp>
      <p:sp>
        <p:nvSpPr>
          <p:cNvPr id="277507" name="Rectangle 3"/>
          <p:cNvSpPr>
            <a:spLocks noGrp="1" noChangeArrowheads="1"/>
          </p:cNvSpPr>
          <p:nvPr>
            <p:ph type="body" idx="1"/>
          </p:nvPr>
        </p:nvSpPr>
        <p:spPr/>
        <p:txBody>
          <a:bodyPr/>
          <a:lstStyle/>
          <a:p>
            <a:endParaRPr lang="en-US" altLang="sv-S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sv-SE" smtClean="0"/>
              <a:t>Klicka här för att ändra format</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sv-SE" smtClean="0"/>
              <a:t>Klicka här för att ändra format på underrubrik i bakgrunden</a:t>
            </a:r>
            <a:endParaRPr kumimoji="0" lang="en-US"/>
          </a:p>
        </p:txBody>
      </p:sp>
      <p:sp>
        <p:nvSpPr>
          <p:cNvPr id="30" name="Date Placeholder 29"/>
          <p:cNvSpPr>
            <a:spLocks noGrp="1"/>
          </p:cNvSpPr>
          <p:nvPr>
            <p:ph type="dt" sz="half" idx="10"/>
          </p:nvPr>
        </p:nvSpPr>
        <p:spPr/>
        <p:txBody>
          <a:bodyPr/>
          <a:lstStyle/>
          <a:p>
            <a:fld id="{69577CF7-54B9-4ED2-B1DF-DB7DA634480B}" type="datetimeFigureOut">
              <a:rPr lang="sv-SE" smtClean="0"/>
              <a:t>2017-04-03</a:t>
            </a:fld>
            <a:endParaRPr lang="sv-SE"/>
          </a:p>
        </p:txBody>
      </p:sp>
      <p:sp>
        <p:nvSpPr>
          <p:cNvPr id="19" name="Footer Placeholder 18"/>
          <p:cNvSpPr>
            <a:spLocks noGrp="1"/>
          </p:cNvSpPr>
          <p:nvPr>
            <p:ph type="ftr" sz="quarter" idx="11"/>
          </p:nvPr>
        </p:nvSpPr>
        <p:spPr/>
        <p:txBody>
          <a:bodyPr/>
          <a:lstStyle/>
          <a:p>
            <a:endParaRPr lang="sv-SE"/>
          </a:p>
        </p:txBody>
      </p:sp>
      <p:sp>
        <p:nvSpPr>
          <p:cNvPr id="27" name="Slide Number Placeholder 26"/>
          <p:cNvSpPr>
            <a:spLocks noGrp="1"/>
          </p:cNvSpPr>
          <p:nvPr>
            <p:ph type="sldNum" sz="quarter" idx="12"/>
          </p:nvPr>
        </p:nvSpPr>
        <p:spPr/>
        <p:txBody>
          <a:bodyPr/>
          <a:lstStyle/>
          <a:p>
            <a:fld id="{9202AEB3-B384-47C4-9742-1EC7C89F4026}" type="slidenum">
              <a:rPr lang="sv-SE" smtClean="0"/>
              <a:t>‹#›</a:t>
            </a:fld>
            <a:endParaRPr lang="sv-SE"/>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sv-SE" smtClean="0"/>
              <a:t>Klicka här för att ändra format</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
        <p:nvSpPr>
          <p:cNvPr id="4" name="Date Placeholder 3"/>
          <p:cNvSpPr>
            <a:spLocks noGrp="1"/>
          </p:cNvSpPr>
          <p:nvPr>
            <p:ph type="dt" sz="half" idx="10"/>
          </p:nvPr>
        </p:nvSpPr>
        <p:spPr/>
        <p:txBody>
          <a:bodyPr/>
          <a:lstStyle/>
          <a:p>
            <a:fld id="{69577CF7-54B9-4ED2-B1DF-DB7DA634480B}" type="datetimeFigureOut">
              <a:rPr lang="sv-SE" smtClean="0"/>
              <a:t>2017-04-03</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9202AEB3-B384-47C4-9742-1EC7C89F4026}" type="slidenum">
              <a:rPr lang="sv-SE" smtClean="0"/>
              <a:t>‹#›</a:t>
            </a:fld>
            <a:endParaRPr lang="sv-S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sv-SE" smtClean="0"/>
              <a:t>Klicka här för att ändra format</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
        <p:nvSpPr>
          <p:cNvPr id="4" name="Date Placeholder 3"/>
          <p:cNvSpPr>
            <a:spLocks noGrp="1"/>
          </p:cNvSpPr>
          <p:nvPr>
            <p:ph type="dt" sz="half" idx="10"/>
          </p:nvPr>
        </p:nvSpPr>
        <p:spPr/>
        <p:txBody>
          <a:bodyPr/>
          <a:lstStyle/>
          <a:p>
            <a:fld id="{69577CF7-54B9-4ED2-B1DF-DB7DA634480B}" type="datetimeFigureOut">
              <a:rPr lang="sv-SE" smtClean="0"/>
              <a:t>2017-04-03</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9202AEB3-B384-47C4-9742-1EC7C89F4026}" type="slidenum">
              <a:rPr lang="sv-SE" smtClean="0"/>
              <a:t>‹#›</a:t>
            </a:fld>
            <a:endParaRPr lang="sv-S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sv-SE" smtClean="0"/>
              <a:t>Klicka här för att ändra format</a:t>
            </a:r>
            <a:endParaRPr kumimoji="0" lang="en-US"/>
          </a:p>
        </p:txBody>
      </p:sp>
      <p:sp>
        <p:nvSpPr>
          <p:cNvPr id="3" name="Content Placeholder 2"/>
          <p:cNvSpPr>
            <a:spLocks noGrp="1"/>
          </p:cNvSpPr>
          <p:nvPr>
            <p:ph idx="1"/>
          </p:nvPr>
        </p:nvSpPr>
        <p:spPr/>
        <p:txBody>
          <a:bodyPr/>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
        <p:nvSpPr>
          <p:cNvPr id="4" name="Date Placeholder 3"/>
          <p:cNvSpPr>
            <a:spLocks noGrp="1"/>
          </p:cNvSpPr>
          <p:nvPr>
            <p:ph type="dt" sz="half" idx="10"/>
          </p:nvPr>
        </p:nvSpPr>
        <p:spPr/>
        <p:txBody>
          <a:bodyPr/>
          <a:lstStyle/>
          <a:p>
            <a:fld id="{69577CF7-54B9-4ED2-B1DF-DB7DA634480B}" type="datetimeFigureOut">
              <a:rPr lang="sv-SE" smtClean="0"/>
              <a:t>2017-04-03</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9202AEB3-B384-47C4-9742-1EC7C89F4026}" type="slidenum">
              <a:rPr lang="sv-SE" smtClean="0"/>
              <a:t>‹#›</a:t>
            </a:fld>
            <a:endParaRPr lang="sv-S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sv-SE" smtClean="0"/>
              <a:t>Klicka här för att ändra format</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sv-SE" smtClean="0"/>
              <a:t>Klicka här för att ändra format på bakgrundstexten</a:t>
            </a:r>
          </a:p>
        </p:txBody>
      </p:sp>
      <p:sp>
        <p:nvSpPr>
          <p:cNvPr id="4" name="Date Placeholder 3"/>
          <p:cNvSpPr>
            <a:spLocks noGrp="1"/>
          </p:cNvSpPr>
          <p:nvPr>
            <p:ph type="dt" sz="half" idx="10"/>
          </p:nvPr>
        </p:nvSpPr>
        <p:spPr/>
        <p:txBody>
          <a:bodyPr/>
          <a:lstStyle/>
          <a:p>
            <a:fld id="{69577CF7-54B9-4ED2-B1DF-DB7DA634480B}" type="datetimeFigureOut">
              <a:rPr lang="sv-SE" smtClean="0"/>
              <a:t>2017-04-03</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9202AEB3-B384-47C4-9742-1EC7C89F4026}" type="slidenum">
              <a:rPr lang="sv-SE" smtClean="0"/>
              <a:t>‹#›</a:t>
            </a:fld>
            <a:endParaRPr lang="sv-SE"/>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sv-SE" smtClean="0"/>
              <a:t>Klicka här för att ändra format</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
        <p:nvSpPr>
          <p:cNvPr id="5" name="Date Placeholder 4"/>
          <p:cNvSpPr>
            <a:spLocks noGrp="1"/>
          </p:cNvSpPr>
          <p:nvPr>
            <p:ph type="dt" sz="half" idx="10"/>
          </p:nvPr>
        </p:nvSpPr>
        <p:spPr/>
        <p:txBody>
          <a:bodyPr/>
          <a:lstStyle/>
          <a:p>
            <a:fld id="{69577CF7-54B9-4ED2-B1DF-DB7DA634480B}" type="datetimeFigureOut">
              <a:rPr lang="sv-SE" smtClean="0"/>
              <a:t>2017-04-03</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9202AEB3-B384-47C4-9742-1EC7C89F4026}" type="slidenum">
              <a:rPr lang="sv-SE" smtClean="0"/>
              <a:t>‹#›</a:t>
            </a:fld>
            <a:endParaRPr lang="sv-S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sv-SE" smtClean="0"/>
              <a:t>Klicka här för att ändra format</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sv-SE" smtClean="0"/>
              <a:t>Klicka här för att ändra format på bakgrundstexten</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sv-SE" smtClean="0"/>
              <a:t>Klicka här för att ändra format på bakgrundstexten</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
        <p:nvSpPr>
          <p:cNvPr id="7" name="Date Placeholder 6"/>
          <p:cNvSpPr>
            <a:spLocks noGrp="1"/>
          </p:cNvSpPr>
          <p:nvPr>
            <p:ph type="dt" sz="half" idx="10"/>
          </p:nvPr>
        </p:nvSpPr>
        <p:spPr/>
        <p:txBody>
          <a:bodyPr/>
          <a:lstStyle/>
          <a:p>
            <a:fld id="{69577CF7-54B9-4ED2-B1DF-DB7DA634480B}" type="datetimeFigureOut">
              <a:rPr lang="sv-SE" smtClean="0"/>
              <a:t>2017-04-03</a:t>
            </a:fld>
            <a:endParaRPr lang="sv-SE"/>
          </a:p>
        </p:txBody>
      </p:sp>
      <p:sp>
        <p:nvSpPr>
          <p:cNvPr id="8" name="Footer Placeholder 7"/>
          <p:cNvSpPr>
            <a:spLocks noGrp="1"/>
          </p:cNvSpPr>
          <p:nvPr>
            <p:ph type="ftr" sz="quarter" idx="11"/>
          </p:nvPr>
        </p:nvSpPr>
        <p:spPr/>
        <p:txBody>
          <a:bodyPr/>
          <a:lstStyle/>
          <a:p>
            <a:endParaRPr lang="sv-SE"/>
          </a:p>
        </p:txBody>
      </p:sp>
      <p:sp>
        <p:nvSpPr>
          <p:cNvPr id="9" name="Slide Number Placeholder 8"/>
          <p:cNvSpPr>
            <a:spLocks noGrp="1"/>
          </p:cNvSpPr>
          <p:nvPr>
            <p:ph type="sldNum" sz="quarter" idx="12"/>
          </p:nvPr>
        </p:nvSpPr>
        <p:spPr/>
        <p:txBody>
          <a:bodyPr/>
          <a:lstStyle/>
          <a:p>
            <a:fld id="{9202AEB3-B384-47C4-9742-1EC7C89F4026}" type="slidenum">
              <a:rPr lang="sv-SE" smtClean="0"/>
              <a:t>‹#›</a:t>
            </a:fld>
            <a:endParaRPr lang="sv-S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sv-SE" smtClean="0"/>
              <a:t>Klicka här för att ändra format</a:t>
            </a:r>
            <a:endParaRPr kumimoji="0" lang="en-US"/>
          </a:p>
        </p:txBody>
      </p:sp>
      <p:sp>
        <p:nvSpPr>
          <p:cNvPr id="3" name="Date Placeholder 2"/>
          <p:cNvSpPr>
            <a:spLocks noGrp="1"/>
          </p:cNvSpPr>
          <p:nvPr>
            <p:ph type="dt" sz="half" idx="10"/>
          </p:nvPr>
        </p:nvSpPr>
        <p:spPr/>
        <p:txBody>
          <a:bodyPr/>
          <a:lstStyle/>
          <a:p>
            <a:fld id="{69577CF7-54B9-4ED2-B1DF-DB7DA634480B}" type="datetimeFigureOut">
              <a:rPr lang="sv-SE" smtClean="0"/>
              <a:t>2017-04-03</a:t>
            </a:fld>
            <a:endParaRPr lang="sv-SE"/>
          </a:p>
        </p:txBody>
      </p:sp>
      <p:sp>
        <p:nvSpPr>
          <p:cNvPr id="4" name="Footer Placeholder 3"/>
          <p:cNvSpPr>
            <a:spLocks noGrp="1"/>
          </p:cNvSpPr>
          <p:nvPr>
            <p:ph type="ftr" sz="quarter" idx="11"/>
          </p:nvPr>
        </p:nvSpPr>
        <p:spPr/>
        <p:txBody>
          <a:bodyPr/>
          <a:lstStyle/>
          <a:p>
            <a:endParaRPr lang="sv-SE"/>
          </a:p>
        </p:txBody>
      </p:sp>
      <p:sp>
        <p:nvSpPr>
          <p:cNvPr id="5" name="Slide Number Placeholder 4"/>
          <p:cNvSpPr>
            <a:spLocks noGrp="1"/>
          </p:cNvSpPr>
          <p:nvPr>
            <p:ph type="sldNum" sz="quarter" idx="12"/>
          </p:nvPr>
        </p:nvSpPr>
        <p:spPr/>
        <p:txBody>
          <a:bodyPr/>
          <a:lstStyle/>
          <a:p>
            <a:fld id="{9202AEB3-B384-47C4-9742-1EC7C89F4026}" type="slidenum">
              <a:rPr lang="sv-SE" smtClean="0"/>
              <a:t>‹#›</a:t>
            </a:fld>
            <a:endParaRPr lang="sv-S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577CF7-54B9-4ED2-B1DF-DB7DA634480B}" type="datetimeFigureOut">
              <a:rPr lang="sv-SE" smtClean="0"/>
              <a:t>2017-04-03</a:t>
            </a:fld>
            <a:endParaRPr lang="sv-SE"/>
          </a:p>
        </p:txBody>
      </p:sp>
      <p:sp>
        <p:nvSpPr>
          <p:cNvPr id="3" name="Footer Placeholder 2"/>
          <p:cNvSpPr>
            <a:spLocks noGrp="1"/>
          </p:cNvSpPr>
          <p:nvPr>
            <p:ph type="ftr" sz="quarter" idx="11"/>
          </p:nvPr>
        </p:nvSpPr>
        <p:spPr/>
        <p:txBody>
          <a:bodyPr/>
          <a:lstStyle/>
          <a:p>
            <a:endParaRPr lang="sv-SE"/>
          </a:p>
        </p:txBody>
      </p:sp>
      <p:sp>
        <p:nvSpPr>
          <p:cNvPr id="4" name="Slide Number Placeholder 3"/>
          <p:cNvSpPr>
            <a:spLocks noGrp="1"/>
          </p:cNvSpPr>
          <p:nvPr>
            <p:ph type="sldNum" sz="quarter" idx="12"/>
          </p:nvPr>
        </p:nvSpPr>
        <p:spPr/>
        <p:txBody>
          <a:bodyPr/>
          <a:lstStyle/>
          <a:p>
            <a:fld id="{9202AEB3-B384-47C4-9742-1EC7C89F4026}" type="slidenum">
              <a:rPr lang="sv-SE" smtClean="0"/>
              <a:t>‹#›</a:t>
            </a:fld>
            <a:endParaRPr lang="sv-S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sv-SE" smtClean="0"/>
              <a:t>Klicka här för att ändra format</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sv-SE" smtClean="0"/>
              <a:t>Klicka här för att ändra format på bakgrundstexten</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sv-SE" smtClean="0"/>
              <a:t>Klicka här för att ändra format på bakgrundstexten</a:t>
            </a:r>
          </a:p>
          <a:p>
            <a:pPr lvl="1" eaLnBrk="1" latinLnBrk="0" hangingPunct="1"/>
            <a:r>
              <a:rPr lang="sv-SE" smtClean="0"/>
              <a:t>Nivå två</a:t>
            </a:r>
          </a:p>
          <a:p>
            <a:pPr lvl="2" eaLnBrk="1" latinLnBrk="0" hangingPunct="1"/>
            <a:r>
              <a:rPr lang="sv-SE" smtClean="0"/>
              <a:t>Nivå tre</a:t>
            </a:r>
          </a:p>
          <a:p>
            <a:pPr lvl="3" eaLnBrk="1" latinLnBrk="0" hangingPunct="1"/>
            <a:r>
              <a:rPr lang="sv-SE" smtClean="0"/>
              <a:t>Nivå fyra</a:t>
            </a:r>
          </a:p>
          <a:p>
            <a:pPr lvl="4" eaLnBrk="1" latinLnBrk="0" hangingPunct="1"/>
            <a:r>
              <a:rPr lang="sv-SE" smtClean="0"/>
              <a:t>Nivå fem</a:t>
            </a:r>
            <a:endParaRPr kumimoji="0" lang="en-US"/>
          </a:p>
        </p:txBody>
      </p:sp>
      <p:sp>
        <p:nvSpPr>
          <p:cNvPr id="5" name="Date Placeholder 4"/>
          <p:cNvSpPr>
            <a:spLocks noGrp="1"/>
          </p:cNvSpPr>
          <p:nvPr>
            <p:ph type="dt" sz="half" idx="10"/>
          </p:nvPr>
        </p:nvSpPr>
        <p:spPr/>
        <p:txBody>
          <a:bodyPr/>
          <a:lstStyle/>
          <a:p>
            <a:fld id="{69577CF7-54B9-4ED2-B1DF-DB7DA634480B}" type="datetimeFigureOut">
              <a:rPr lang="sv-SE" smtClean="0"/>
              <a:t>2017-04-03</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9202AEB3-B384-47C4-9742-1EC7C89F4026}" type="slidenum">
              <a:rPr lang="sv-SE" smtClean="0"/>
              <a:t>‹#›</a:t>
            </a:fld>
            <a:endParaRPr lang="sv-S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ed bildtext">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sv-SE" smtClean="0"/>
              <a:t>Klicka här för att ändra format</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sv-SE" smtClean="0"/>
              <a:t>Klicka här för att ändra format på bakgrundstexten</a:t>
            </a:r>
          </a:p>
        </p:txBody>
      </p:sp>
      <p:sp>
        <p:nvSpPr>
          <p:cNvPr id="5" name="Date Placeholder 4"/>
          <p:cNvSpPr>
            <a:spLocks noGrp="1"/>
          </p:cNvSpPr>
          <p:nvPr>
            <p:ph type="dt" sz="half" idx="10"/>
          </p:nvPr>
        </p:nvSpPr>
        <p:spPr/>
        <p:txBody>
          <a:bodyPr/>
          <a:lstStyle/>
          <a:p>
            <a:fld id="{69577CF7-54B9-4ED2-B1DF-DB7DA634480B}" type="datetimeFigureOut">
              <a:rPr lang="sv-SE" smtClean="0"/>
              <a:t>2017-04-03</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a:xfrm>
            <a:off x="8077200" y="6356350"/>
            <a:ext cx="609600" cy="365125"/>
          </a:xfrm>
        </p:spPr>
        <p:txBody>
          <a:bodyPr/>
          <a:lstStyle/>
          <a:p>
            <a:fld id="{9202AEB3-B384-47C4-9742-1EC7C89F4026}" type="slidenum">
              <a:rPr lang="sv-SE" smtClean="0"/>
              <a:t>‹#›</a:t>
            </a:fld>
            <a:endParaRPr lang="sv-SE"/>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sv-SE" smtClean="0"/>
              <a:t>Klicka på ikonen för att lägga till en bild</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sv-SE" smtClean="0"/>
              <a:t>Klicka här för att ändra format</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sv-SE" smtClean="0"/>
              <a:t>Klicka här för att ändra format på bakgrundstexten</a:t>
            </a:r>
          </a:p>
          <a:p>
            <a:pPr lvl="1" eaLnBrk="1" latinLnBrk="0" hangingPunct="1"/>
            <a:r>
              <a:rPr kumimoji="0" lang="sv-SE" smtClean="0"/>
              <a:t>Nivå två</a:t>
            </a:r>
          </a:p>
          <a:p>
            <a:pPr lvl="2" eaLnBrk="1" latinLnBrk="0" hangingPunct="1"/>
            <a:r>
              <a:rPr kumimoji="0" lang="sv-SE" smtClean="0"/>
              <a:t>Nivå tre</a:t>
            </a:r>
          </a:p>
          <a:p>
            <a:pPr lvl="3" eaLnBrk="1" latinLnBrk="0" hangingPunct="1"/>
            <a:r>
              <a:rPr kumimoji="0" lang="sv-SE" smtClean="0"/>
              <a:t>Nivå fyra</a:t>
            </a:r>
          </a:p>
          <a:p>
            <a:pPr lvl="4" eaLnBrk="1" latinLnBrk="0" hangingPunct="1"/>
            <a:r>
              <a:rPr kumimoji="0" lang="sv-SE" smtClean="0"/>
              <a:t>Nivå fem</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9577CF7-54B9-4ED2-B1DF-DB7DA634480B}" type="datetimeFigureOut">
              <a:rPr lang="sv-SE" smtClean="0"/>
              <a:t>2017-04-03</a:t>
            </a:fld>
            <a:endParaRPr lang="sv-SE"/>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sv-SE"/>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9202AEB3-B384-47C4-9742-1EC7C89F4026}" type="slidenum">
              <a:rPr lang="sv-SE" smtClean="0"/>
              <a:t>‹#›</a:t>
            </a:fld>
            <a:endParaRPr lang="sv-SE"/>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2.wmf"/><Relationship Id="rId4" Type="http://schemas.openxmlformats.org/officeDocument/2006/relationships/oleObject" Target="../embeddings/oleObject1.bin"/></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extLst/>
        </p:spPr>
        <p:txBody>
          <a:bodyPr>
            <a:normAutofit fontScale="90000"/>
          </a:bodyPr>
          <a:lstStyle/>
          <a:p>
            <a:pPr eaLnBrk="1" hangingPunct="1">
              <a:defRPr/>
            </a:pPr>
            <a:r>
              <a:rPr lang="sv-SE" dirty="0" smtClean="0"/>
              <a:t>Cannabinoidernas förlängda effekt</a:t>
            </a:r>
            <a:br>
              <a:rPr lang="sv-SE" dirty="0" smtClean="0"/>
            </a:br>
            <a:r>
              <a:rPr lang="sv-SE" dirty="0" smtClean="0"/>
              <a:t>Vad vi vet idag</a:t>
            </a:r>
            <a:endParaRPr lang="sv-SE" dirty="0"/>
          </a:p>
        </p:txBody>
      </p:sp>
      <p:sp>
        <p:nvSpPr>
          <p:cNvPr id="124931" name="Underrubrik 2"/>
          <p:cNvSpPr>
            <a:spLocks noGrp="1"/>
          </p:cNvSpPr>
          <p:nvPr>
            <p:ph type="subTitle" idx="1"/>
          </p:nvPr>
        </p:nvSpPr>
        <p:spPr>
          <a:xfrm>
            <a:off x="539552" y="3573016"/>
            <a:ext cx="7854950" cy="1752600"/>
          </a:xfrm>
        </p:spPr>
        <p:txBody>
          <a:bodyPr/>
          <a:lstStyle/>
          <a:p>
            <a:pPr marR="0" eaLnBrk="1" hangingPunct="1"/>
            <a:r>
              <a:rPr lang="sv-SE" altLang="sv-SE" dirty="0" smtClean="0"/>
              <a:t>Thomas Lundqvist</a:t>
            </a:r>
          </a:p>
          <a:p>
            <a:pPr marR="0" eaLnBrk="1" hangingPunct="1"/>
            <a:r>
              <a:rPr lang="sv-SE" altLang="sv-SE" dirty="0" smtClean="0"/>
              <a:t>Leg Psykolog &amp; docent i psykologi</a:t>
            </a:r>
          </a:p>
          <a:p>
            <a:pPr marR="0" eaLnBrk="1" hangingPunct="1"/>
            <a:r>
              <a:rPr lang="sv-SE" altLang="sv-SE" dirty="0" smtClean="0"/>
              <a:t>April 2017</a:t>
            </a:r>
          </a:p>
        </p:txBody>
      </p:sp>
    </p:spTree>
    <p:extLst>
      <p:ext uri="{BB962C8B-B14F-4D97-AF65-F5344CB8AC3E}">
        <p14:creationId xmlns:p14="http://schemas.microsoft.com/office/powerpoint/2010/main" val="28766023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p:txBody>
          <a:bodyPr>
            <a:normAutofit fontScale="92500" lnSpcReduction="10000"/>
          </a:bodyPr>
          <a:lstStyle/>
          <a:p>
            <a:r>
              <a:rPr lang="sv-SE" dirty="0" smtClean="0"/>
              <a:t>1</a:t>
            </a:r>
            <a:r>
              <a:rPr lang="sv-SE" dirty="0"/>
              <a:t>. Cannabis producerar varierande metaboliska förändringar</a:t>
            </a:r>
          </a:p>
          <a:p>
            <a:r>
              <a:rPr lang="sv-SE" dirty="0"/>
              <a:t>2. När man ger oerfarna cannabisrökare cannabis minskar metabolismen i hjärnan.</a:t>
            </a:r>
          </a:p>
          <a:p>
            <a:r>
              <a:rPr lang="sv-SE" dirty="0"/>
              <a:t>3. När man ger erfarna cannabisrökare cannabis ökar metabolismen i hjärnan. </a:t>
            </a:r>
          </a:p>
          <a:p>
            <a:r>
              <a:rPr lang="sv-SE" dirty="0"/>
              <a:t>4. Effekten är särskilt uttalad i frontalloberna.</a:t>
            </a:r>
          </a:p>
          <a:p>
            <a:r>
              <a:rPr lang="sv-SE" dirty="0"/>
              <a:t>5. De som använder cannabis under en längre period tycks i vila ha lägre blodflödesvärden.</a:t>
            </a:r>
          </a:p>
          <a:p>
            <a:r>
              <a:rPr lang="sv-SE" dirty="0"/>
              <a:t>6. Efter avslutat långvarigt cannabisbruk finns en minskad metabolisering i frontalloberna.</a:t>
            </a:r>
          </a:p>
          <a:p>
            <a:endParaRPr lang="sv-SE" dirty="0"/>
          </a:p>
        </p:txBody>
      </p:sp>
      <p:sp>
        <p:nvSpPr>
          <p:cNvPr id="2" name="textruta 1"/>
          <p:cNvSpPr txBox="1"/>
          <p:nvPr/>
        </p:nvSpPr>
        <p:spPr>
          <a:xfrm>
            <a:off x="-15011" y="233061"/>
            <a:ext cx="7245317" cy="830997"/>
          </a:xfrm>
          <a:prstGeom prst="rect">
            <a:avLst/>
          </a:prstGeom>
          <a:noFill/>
        </p:spPr>
        <p:txBody>
          <a:bodyPr wrap="none" rtlCol="0">
            <a:spAutoFit/>
          </a:bodyPr>
          <a:lstStyle/>
          <a:p>
            <a:r>
              <a:rPr lang="sv-SE" sz="2400" b="1" dirty="0"/>
              <a:t>Sammanfattning av cannabis och Brain Imaging studier </a:t>
            </a:r>
            <a:endParaRPr lang="sv-SE" sz="2400" b="1" dirty="0" smtClean="0"/>
          </a:p>
          <a:p>
            <a:r>
              <a:rPr lang="sv-SE" sz="2400" b="1" dirty="0" smtClean="0"/>
              <a:t>som styrker detta:</a:t>
            </a:r>
            <a:endParaRPr lang="sv-SE" sz="2400" b="1" dirty="0"/>
          </a:p>
        </p:txBody>
      </p:sp>
    </p:spTree>
    <p:extLst>
      <p:ext uri="{BB962C8B-B14F-4D97-AF65-F5344CB8AC3E}">
        <p14:creationId xmlns:p14="http://schemas.microsoft.com/office/powerpoint/2010/main" val="5688690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ubrik 1"/>
          <p:cNvSpPr>
            <a:spLocks noGrp="1"/>
          </p:cNvSpPr>
          <p:nvPr>
            <p:ph type="title"/>
          </p:nvPr>
        </p:nvSpPr>
        <p:spPr>
          <a:xfrm>
            <a:off x="468313" y="1196975"/>
            <a:ext cx="8229600" cy="1143000"/>
          </a:xfrm>
        </p:spPr>
        <p:txBody>
          <a:bodyPr>
            <a:normAutofit fontScale="90000"/>
          </a:bodyPr>
          <a:lstStyle/>
          <a:p>
            <a:r>
              <a:rPr lang="en-GB" altLang="sv-SE" sz="3200" b="1" dirty="0" smtClean="0"/>
              <a:t>LONG-TERM EFFECTS OF CANNABIS ON EXECUTIVE FUNCTIONS (3 weeks or longer since last use)</a:t>
            </a:r>
            <a:r>
              <a:rPr lang="sv-SE" altLang="sv-SE" sz="3200" dirty="0" smtClean="0"/>
              <a:t/>
            </a:r>
            <a:br>
              <a:rPr lang="sv-SE" altLang="sv-SE" sz="3200" dirty="0" smtClean="0"/>
            </a:br>
            <a:endParaRPr lang="sv-SE" altLang="sv-SE" sz="3200" dirty="0" smtClean="0"/>
          </a:p>
        </p:txBody>
      </p:sp>
      <p:sp>
        <p:nvSpPr>
          <p:cNvPr id="125955" name="Platshållare för innehåll 2"/>
          <p:cNvSpPr>
            <a:spLocks noGrp="1"/>
          </p:cNvSpPr>
          <p:nvPr>
            <p:ph idx="1"/>
          </p:nvPr>
        </p:nvSpPr>
        <p:spPr>
          <a:xfrm>
            <a:off x="395536" y="2325205"/>
            <a:ext cx="8229600" cy="4525963"/>
          </a:xfrm>
        </p:spPr>
        <p:txBody>
          <a:bodyPr/>
          <a:lstStyle/>
          <a:p>
            <a:r>
              <a:rPr lang="en-US" altLang="sv-SE" sz="2000" dirty="0"/>
              <a:t>Rebecca D. </a:t>
            </a:r>
            <a:r>
              <a:rPr lang="en-US" altLang="sv-SE" sz="2000" dirty="0" err="1"/>
              <a:t>Crean</a:t>
            </a:r>
            <a:r>
              <a:rPr lang="en-US" altLang="sv-SE" sz="2000" dirty="0"/>
              <a:t>, Ph.D.1, </a:t>
            </a:r>
            <a:r>
              <a:rPr lang="en-US" altLang="sv-SE" sz="2000" dirty="0" err="1"/>
              <a:t>Natania</a:t>
            </a:r>
            <a:r>
              <a:rPr lang="en-US" altLang="sv-SE" sz="2000" dirty="0"/>
              <a:t> A. Crane, B.A.1, and Barbara J. Mason, Ph.D.1,✉ 1 Committee on the Neurobiology of Addictive Disorders; The Scripps Research Institute; La Jolla, CA, 92037, </a:t>
            </a:r>
            <a:r>
              <a:rPr lang="en-US" altLang="sv-SE" sz="2000" dirty="0" smtClean="0"/>
              <a:t>US. </a:t>
            </a:r>
            <a:r>
              <a:rPr lang="en-US" altLang="sv-SE" sz="2000" dirty="0" smtClean="0"/>
              <a:t>2011</a:t>
            </a:r>
            <a:endParaRPr lang="sv-SE" altLang="sv-SE" sz="2000" dirty="0"/>
          </a:p>
          <a:p>
            <a:r>
              <a:rPr lang="en-US" altLang="sv-SE" sz="2000" dirty="0" smtClean="0"/>
              <a:t>An Evidence Based Review of Acute and Long-Term Effects of Cannabis Use on Executive Cognitive Functions</a:t>
            </a:r>
          </a:p>
        </p:txBody>
      </p:sp>
    </p:spTree>
    <p:extLst>
      <p:ext uri="{BB962C8B-B14F-4D97-AF65-F5344CB8AC3E}">
        <p14:creationId xmlns:p14="http://schemas.microsoft.com/office/powerpoint/2010/main" val="34027819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ubrik 1"/>
          <p:cNvSpPr>
            <a:spLocks noGrp="1"/>
          </p:cNvSpPr>
          <p:nvPr>
            <p:ph type="title"/>
          </p:nvPr>
        </p:nvSpPr>
        <p:spPr>
          <a:xfrm>
            <a:off x="539552" y="620688"/>
            <a:ext cx="8229600" cy="1143000"/>
          </a:xfrm>
        </p:spPr>
        <p:txBody>
          <a:bodyPr>
            <a:normAutofit fontScale="90000"/>
          </a:bodyPr>
          <a:lstStyle/>
          <a:p>
            <a:r>
              <a:rPr lang="en-GB" altLang="sv-SE" sz="1800" dirty="0" smtClean="0"/>
              <a:t>For the purpose of this review, long-term effects refers to 21+ days since last using</a:t>
            </a:r>
            <a:r>
              <a:rPr lang="sv-SE" altLang="sv-SE" sz="1800" dirty="0" smtClean="0"/>
              <a:t/>
            </a:r>
            <a:br>
              <a:rPr lang="sv-SE" altLang="sv-SE" sz="1800" dirty="0" smtClean="0"/>
            </a:br>
            <a:r>
              <a:rPr lang="en-GB" altLang="sv-SE" sz="1800" dirty="0" smtClean="0"/>
              <a:t>cannabis, which ensures that both the acute and residual effects of cannabis in the brain have</a:t>
            </a:r>
            <a:r>
              <a:rPr lang="sv-SE" altLang="sv-SE" sz="1800" dirty="0" smtClean="0"/>
              <a:t/>
            </a:r>
            <a:br>
              <a:rPr lang="sv-SE" altLang="sv-SE" sz="1800" dirty="0" smtClean="0"/>
            </a:br>
            <a:r>
              <a:rPr lang="en-GB" altLang="sv-SE" sz="1800" dirty="0" smtClean="0"/>
              <a:t>been eliminated. Only a handful of researchers have examined these long-term effects of</a:t>
            </a:r>
            <a:r>
              <a:rPr lang="sv-SE" altLang="sv-SE" sz="1800" dirty="0" smtClean="0"/>
              <a:t/>
            </a:r>
            <a:br>
              <a:rPr lang="sv-SE" altLang="sv-SE" sz="1800" dirty="0" smtClean="0"/>
            </a:br>
            <a:r>
              <a:rPr lang="en-GB" altLang="sv-SE" sz="1800" dirty="0" smtClean="0"/>
              <a:t>cannabis use on executive functions, as reviewed below.</a:t>
            </a:r>
            <a:r>
              <a:rPr lang="sv-SE" altLang="sv-SE" dirty="0" smtClean="0"/>
              <a:t/>
            </a:r>
            <a:br>
              <a:rPr lang="sv-SE" altLang="sv-SE" dirty="0" smtClean="0"/>
            </a:br>
            <a:endParaRPr lang="sv-SE" altLang="sv-SE" dirty="0" smtClean="0"/>
          </a:p>
        </p:txBody>
      </p:sp>
      <p:sp>
        <p:nvSpPr>
          <p:cNvPr id="126979" name="Platshållare för innehåll 2"/>
          <p:cNvSpPr>
            <a:spLocks noGrp="1"/>
          </p:cNvSpPr>
          <p:nvPr>
            <p:ph idx="1"/>
          </p:nvPr>
        </p:nvSpPr>
        <p:spPr>
          <a:xfrm>
            <a:off x="395536" y="1988840"/>
            <a:ext cx="8229600" cy="4525963"/>
          </a:xfrm>
        </p:spPr>
        <p:txBody>
          <a:bodyPr/>
          <a:lstStyle/>
          <a:p>
            <a:r>
              <a:rPr lang="en-GB" altLang="sv-SE" sz="2400" dirty="0" smtClean="0"/>
              <a:t>Cannabis appears to continue to exert impairing effects in executive functions even after 3 weeks of abstinence and beyond. </a:t>
            </a:r>
          </a:p>
          <a:p>
            <a:r>
              <a:rPr lang="en-GB" altLang="sv-SE" sz="2400" dirty="0" smtClean="0"/>
              <a:t>While basic attentional and working memory abilities are largely restored, </a:t>
            </a:r>
          </a:p>
          <a:p>
            <a:r>
              <a:rPr lang="en-GB" altLang="sv-SE" sz="2400" dirty="0" smtClean="0"/>
              <a:t>the most enduring and detectable deficits are seen in decision-making, concept formation and planning. </a:t>
            </a:r>
          </a:p>
          <a:p>
            <a:r>
              <a:rPr lang="en-GB" altLang="sv-SE" sz="2400" dirty="0" smtClean="0"/>
              <a:t>Verbal fluency impairments are somewhat mixed at this stage. Similar to the residual effects of cannabis use, those studies with subjects having chronic, heavy cannabis use show the most enduring deficits.</a:t>
            </a:r>
            <a:endParaRPr lang="sv-SE" altLang="sv-SE" sz="2400" dirty="0" smtClean="0"/>
          </a:p>
          <a:p>
            <a:endParaRPr lang="sv-SE" altLang="sv-SE" dirty="0" smtClean="0"/>
          </a:p>
        </p:txBody>
      </p:sp>
    </p:spTree>
    <p:extLst>
      <p:ext uri="{BB962C8B-B14F-4D97-AF65-F5344CB8AC3E}">
        <p14:creationId xmlns:p14="http://schemas.microsoft.com/office/powerpoint/2010/main" val="4029536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26979">
                                            <p:txEl>
                                              <p:pRg st="1" end="1"/>
                                            </p:txEl>
                                          </p:spTgt>
                                        </p:tgtEl>
                                        <p:attrNameLst>
                                          <p:attrName>style.visibility</p:attrName>
                                        </p:attrNameLst>
                                      </p:cBhvr>
                                      <p:to>
                                        <p:strVal val="visible"/>
                                      </p:to>
                                    </p:set>
                                    <p:animEffect transition="in" filter="fade">
                                      <p:cBhvr>
                                        <p:cTn id="7" dur="500"/>
                                        <p:tgtEl>
                                          <p:spTgt spid="126979">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26979">
                                            <p:txEl>
                                              <p:pRg st="2" end="2"/>
                                            </p:txEl>
                                          </p:spTgt>
                                        </p:tgtEl>
                                        <p:attrNameLst>
                                          <p:attrName>style.visibility</p:attrName>
                                        </p:attrNameLst>
                                      </p:cBhvr>
                                      <p:to>
                                        <p:strVal val="visible"/>
                                      </p:to>
                                    </p:set>
                                    <p:animEffect transition="in" filter="fade">
                                      <p:cBhvr>
                                        <p:cTn id="12" dur="500"/>
                                        <p:tgtEl>
                                          <p:spTgt spid="1269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26979">
                                            <p:txEl>
                                              <p:pRg st="3" end="3"/>
                                            </p:txEl>
                                          </p:spTgt>
                                        </p:tgtEl>
                                        <p:attrNameLst>
                                          <p:attrName>style.visibility</p:attrName>
                                        </p:attrNameLst>
                                      </p:cBhvr>
                                      <p:to>
                                        <p:strVal val="visible"/>
                                      </p:to>
                                    </p:set>
                                    <p:animEffect transition="in" filter="fade">
                                      <p:cBhvr>
                                        <p:cTn id="17" dur="500"/>
                                        <p:tgtEl>
                                          <p:spTgt spid="12697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ktangel 3"/>
          <p:cNvSpPr>
            <a:spLocks noChangeArrowheads="1"/>
          </p:cNvSpPr>
          <p:nvPr/>
        </p:nvSpPr>
        <p:spPr bwMode="auto">
          <a:xfrm>
            <a:off x="323850" y="908050"/>
            <a:ext cx="864076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r>
              <a:rPr lang="en-US" altLang="sv-SE" sz="1400"/>
              <a:t>Executive Function Measured  	Acute Effects 	Residual Effects 	Long-Term Effects</a:t>
            </a:r>
          </a:p>
        </p:txBody>
      </p:sp>
      <p:sp>
        <p:nvSpPr>
          <p:cNvPr id="128003" name="Rektangel 4"/>
          <p:cNvSpPr>
            <a:spLocks noChangeArrowheads="1"/>
          </p:cNvSpPr>
          <p:nvPr/>
        </p:nvSpPr>
        <p:spPr bwMode="auto">
          <a:xfrm>
            <a:off x="209550" y="1412875"/>
            <a:ext cx="875506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r>
              <a:rPr lang="en-US" altLang="sv-SE" sz="1200"/>
              <a:t>Attention/Concentration 		Impaired (light users) 	Mixed findings 	Largely normal</a:t>
            </a:r>
          </a:p>
          <a:p>
            <a:r>
              <a:rPr lang="en-US" altLang="sv-SE" sz="1200"/>
              <a:t>			Normal (heavy users)</a:t>
            </a:r>
          </a:p>
        </p:txBody>
      </p:sp>
      <p:sp>
        <p:nvSpPr>
          <p:cNvPr id="128004" name="Rektangel 5"/>
          <p:cNvSpPr>
            <a:spLocks noChangeArrowheads="1"/>
          </p:cNvSpPr>
          <p:nvPr/>
        </p:nvSpPr>
        <p:spPr bwMode="auto">
          <a:xfrm>
            <a:off x="250825" y="1951038"/>
            <a:ext cx="84201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r>
              <a:rPr lang="en-US" altLang="sv-SE" sz="1200"/>
              <a:t>Decision Making &amp; Risk Taking 	Mixed findings 	Impaired 		Impaired</a:t>
            </a:r>
          </a:p>
        </p:txBody>
      </p:sp>
      <p:sp>
        <p:nvSpPr>
          <p:cNvPr id="128005" name="Rektangel 6"/>
          <p:cNvSpPr>
            <a:spLocks noChangeArrowheads="1"/>
          </p:cNvSpPr>
          <p:nvPr/>
        </p:nvSpPr>
        <p:spPr bwMode="auto">
          <a:xfrm>
            <a:off x="244475" y="2322513"/>
            <a:ext cx="863441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r>
              <a:rPr lang="en-US" altLang="sv-SE" sz="1200"/>
              <a:t>Inhibition/Impulsivity 		Impaired 		Mixed findings 	Mixed findings</a:t>
            </a:r>
          </a:p>
        </p:txBody>
      </p:sp>
      <p:sp>
        <p:nvSpPr>
          <p:cNvPr id="128006" name="Rektangel 7"/>
          <p:cNvSpPr>
            <a:spLocks noChangeArrowheads="1"/>
          </p:cNvSpPr>
          <p:nvPr/>
        </p:nvSpPr>
        <p:spPr bwMode="auto">
          <a:xfrm>
            <a:off x="250825" y="2828925"/>
            <a:ext cx="770572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r>
              <a:rPr lang="en-US" altLang="sv-SE" sz="1200"/>
              <a:t>Working Memory 		Impaired 		Normal 		Normal</a:t>
            </a:r>
          </a:p>
        </p:txBody>
      </p:sp>
      <p:sp>
        <p:nvSpPr>
          <p:cNvPr id="128007" name="Rektangel 8"/>
          <p:cNvSpPr>
            <a:spLocks noChangeArrowheads="1"/>
          </p:cNvSpPr>
          <p:nvPr/>
        </p:nvSpPr>
        <p:spPr bwMode="auto">
          <a:xfrm>
            <a:off x="250825" y="3213100"/>
            <a:ext cx="838041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r>
              <a:rPr lang="en-US" altLang="sv-SE" sz="1200"/>
              <a:t>Verbal Fluency 		Normal 		Mixed findings 	Mixed findings</a:t>
            </a:r>
          </a:p>
        </p:txBody>
      </p:sp>
      <p:sp>
        <p:nvSpPr>
          <p:cNvPr id="128008" name="Rektangel 9"/>
          <p:cNvSpPr>
            <a:spLocks noChangeArrowheads="1"/>
          </p:cNvSpPr>
          <p:nvPr/>
        </p:nvSpPr>
        <p:spPr bwMode="auto">
          <a:xfrm>
            <a:off x="209550" y="4724400"/>
            <a:ext cx="8755063"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r>
              <a:rPr lang="en-US" altLang="sv-SE"/>
              <a:t>Note: 	Acute Effects denotes 0–6 hours after last cannabis use; </a:t>
            </a:r>
          </a:p>
          <a:p>
            <a:r>
              <a:rPr lang="en-US" altLang="sv-SE"/>
              <a:t>	Residual Effects denotes 7 hours to 20 days after last cannabis use; </a:t>
            </a:r>
          </a:p>
          <a:p>
            <a:r>
              <a:rPr lang="en-US" altLang="sv-SE"/>
              <a:t>	Long-Term Effects denotes 3 weeks or longer after last cannabis use.</a:t>
            </a:r>
          </a:p>
        </p:txBody>
      </p:sp>
    </p:spTree>
    <p:extLst>
      <p:ext uri="{BB962C8B-B14F-4D97-AF65-F5344CB8AC3E}">
        <p14:creationId xmlns:p14="http://schemas.microsoft.com/office/powerpoint/2010/main" val="16968172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ubrik 1"/>
          <p:cNvSpPr>
            <a:spLocks noGrp="1"/>
          </p:cNvSpPr>
          <p:nvPr>
            <p:ph type="title"/>
          </p:nvPr>
        </p:nvSpPr>
        <p:spPr/>
        <p:txBody>
          <a:bodyPr/>
          <a:lstStyle/>
          <a:p>
            <a:r>
              <a:rPr lang="sv-SE" altLang="sv-SE" sz="2800" dirty="0" smtClean="0"/>
              <a:t>Sammanfattning av Cannabis förlängda effekt</a:t>
            </a:r>
            <a:br>
              <a:rPr lang="sv-SE" altLang="sv-SE" sz="2800" dirty="0" smtClean="0"/>
            </a:br>
            <a:r>
              <a:rPr lang="sv-SE" altLang="sv-SE" sz="2800" dirty="0" smtClean="0"/>
              <a:t>neurobiologiskt och neuropsykologiskt</a:t>
            </a:r>
          </a:p>
        </p:txBody>
      </p:sp>
      <p:sp>
        <p:nvSpPr>
          <p:cNvPr id="129027" name="Platshållare för innehåll 2"/>
          <p:cNvSpPr>
            <a:spLocks noGrp="1"/>
          </p:cNvSpPr>
          <p:nvPr>
            <p:ph idx="1"/>
          </p:nvPr>
        </p:nvSpPr>
        <p:spPr/>
        <p:txBody>
          <a:bodyPr>
            <a:normAutofit/>
          </a:bodyPr>
          <a:lstStyle/>
          <a:p>
            <a:pPr marL="0" indent="0">
              <a:buNone/>
            </a:pPr>
            <a:r>
              <a:rPr lang="sv-SE" altLang="sv-SE" dirty="0" smtClean="0"/>
              <a:t>THC elimination i låg dos ger en påverkan på</a:t>
            </a:r>
          </a:p>
          <a:p>
            <a:r>
              <a:rPr lang="sv-SE" altLang="sv-SE" dirty="0" err="1" smtClean="0"/>
              <a:t>Fronto</a:t>
            </a:r>
            <a:r>
              <a:rPr lang="sv-SE" altLang="sv-SE" dirty="0" smtClean="0"/>
              <a:t>-limbiska bindningar</a:t>
            </a:r>
          </a:p>
          <a:p>
            <a:r>
              <a:rPr lang="sv-SE" altLang="sv-SE" dirty="0" err="1" smtClean="0"/>
              <a:t>Fronto</a:t>
            </a:r>
            <a:r>
              <a:rPr lang="sv-SE" altLang="sv-SE" dirty="0" smtClean="0"/>
              <a:t>-temporala bindningar</a:t>
            </a:r>
          </a:p>
          <a:p>
            <a:r>
              <a:rPr lang="sv-SE" altLang="sv-SE" dirty="0" err="1" smtClean="0"/>
              <a:t>Precunius</a:t>
            </a:r>
            <a:endParaRPr lang="sv-SE" altLang="sv-SE" dirty="0" smtClean="0"/>
          </a:p>
          <a:p>
            <a:r>
              <a:rPr lang="sv-SE" altLang="sv-SE" dirty="0" smtClean="0"/>
              <a:t>Receptornedreglering - volymminskning</a:t>
            </a:r>
          </a:p>
          <a:p>
            <a:r>
              <a:rPr lang="sv-SE" altLang="sv-SE" dirty="0" smtClean="0"/>
              <a:t>Brain </a:t>
            </a:r>
            <a:r>
              <a:rPr lang="sv-SE" altLang="sv-SE" dirty="0" err="1" smtClean="0"/>
              <a:t>imaging</a:t>
            </a:r>
            <a:r>
              <a:rPr lang="sv-SE" altLang="sv-SE" dirty="0" smtClean="0"/>
              <a:t>-neuropsykologiska instrument</a:t>
            </a:r>
          </a:p>
          <a:p>
            <a:r>
              <a:rPr lang="sv-SE" altLang="sv-SE" dirty="0" smtClean="0"/>
              <a:t>Områden, verbal flöde, uppmärksamhet, koncentration</a:t>
            </a:r>
          </a:p>
          <a:p>
            <a:endParaRPr lang="sv-SE" altLang="sv-SE" dirty="0" smtClean="0"/>
          </a:p>
        </p:txBody>
      </p:sp>
    </p:spTree>
    <p:extLst>
      <p:ext uri="{BB962C8B-B14F-4D97-AF65-F5344CB8AC3E}">
        <p14:creationId xmlns:p14="http://schemas.microsoft.com/office/powerpoint/2010/main" val="4051252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29027">
                                            <p:txEl>
                                              <p:pRg st="1" end="1"/>
                                            </p:txEl>
                                          </p:spTgt>
                                        </p:tgtEl>
                                        <p:attrNameLst>
                                          <p:attrName>style.visibility</p:attrName>
                                        </p:attrNameLst>
                                      </p:cBhvr>
                                      <p:to>
                                        <p:strVal val="visible"/>
                                      </p:to>
                                    </p:set>
                                    <p:animEffect transition="in" filter="fade">
                                      <p:cBhvr>
                                        <p:cTn id="7" dur="500"/>
                                        <p:tgtEl>
                                          <p:spTgt spid="12902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29027">
                                            <p:txEl>
                                              <p:pRg st="2" end="2"/>
                                            </p:txEl>
                                          </p:spTgt>
                                        </p:tgtEl>
                                        <p:attrNameLst>
                                          <p:attrName>style.visibility</p:attrName>
                                        </p:attrNameLst>
                                      </p:cBhvr>
                                      <p:to>
                                        <p:strVal val="visible"/>
                                      </p:to>
                                    </p:set>
                                    <p:animEffect transition="in" filter="fade">
                                      <p:cBhvr>
                                        <p:cTn id="12" dur="500"/>
                                        <p:tgtEl>
                                          <p:spTgt spid="12902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29027">
                                            <p:txEl>
                                              <p:pRg st="3" end="3"/>
                                            </p:txEl>
                                          </p:spTgt>
                                        </p:tgtEl>
                                        <p:attrNameLst>
                                          <p:attrName>style.visibility</p:attrName>
                                        </p:attrNameLst>
                                      </p:cBhvr>
                                      <p:to>
                                        <p:strVal val="visible"/>
                                      </p:to>
                                    </p:set>
                                    <p:animEffect transition="in" filter="fade">
                                      <p:cBhvr>
                                        <p:cTn id="17" dur="500"/>
                                        <p:tgtEl>
                                          <p:spTgt spid="129027">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29027">
                                            <p:txEl>
                                              <p:pRg st="4" end="4"/>
                                            </p:txEl>
                                          </p:spTgt>
                                        </p:tgtEl>
                                        <p:attrNameLst>
                                          <p:attrName>style.visibility</p:attrName>
                                        </p:attrNameLst>
                                      </p:cBhvr>
                                      <p:to>
                                        <p:strVal val="visible"/>
                                      </p:to>
                                    </p:set>
                                    <p:animEffect transition="in" filter="fade">
                                      <p:cBhvr>
                                        <p:cTn id="22" dur="500"/>
                                        <p:tgtEl>
                                          <p:spTgt spid="129027">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29027">
                                            <p:txEl>
                                              <p:pRg st="5" end="5"/>
                                            </p:txEl>
                                          </p:spTgt>
                                        </p:tgtEl>
                                        <p:attrNameLst>
                                          <p:attrName>style.visibility</p:attrName>
                                        </p:attrNameLst>
                                      </p:cBhvr>
                                      <p:to>
                                        <p:strVal val="visible"/>
                                      </p:to>
                                    </p:set>
                                    <p:animEffect transition="in" filter="fade">
                                      <p:cBhvr>
                                        <p:cTn id="27" dur="500"/>
                                        <p:tgtEl>
                                          <p:spTgt spid="129027">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29027">
                                            <p:txEl>
                                              <p:pRg st="6" end="6"/>
                                            </p:txEl>
                                          </p:spTgt>
                                        </p:tgtEl>
                                        <p:attrNameLst>
                                          <p:attrName>style.visibility</p:attrName>
                                        </p:attrNameLst>
                                      </p:cBhvr>
                                      <p:to>
                                        <p:strVal val="visible"/>
                                      </p:to>
                                    </p:set>
                                    <p:animEffect transition="in" filter="fade">
                                      <p:cBhvr>
                                        <p:cTn id="32" dur="500"/>
                                        <p:tgtEl>
                                          <p:spTgt spid="12902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82" name="Text Box 2"/>
          <p:cNvSpPr txBox="1">
            <a:spLocks noChangeArrowheads="1"/>
          </p:cNvSpPr>
          <p:nvPr/>
        </p:nvSpPr>
        <p:spPr bwMode="auto">
          <a:xfrm>
            <a:off x="0" y="152400"/>
            <a:ext cx="86074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sv-SE" altLang="sv-SE" sz="2400">
                <a:latin typeface="Arial" pitchFamily="34" charset="0"/>
              </a:rPr>
              <a:t>Basala ganglierna, striatum, medverkar i motoriska aktiviteter, </a:t>
            </a:r>
          </a:p>
        </p:txBody>
      </p:sp>
      <p:sp>
        <p:nvSpPr>
          <p:cNvPr id="276483" name="Text Box 3"/>
          <p:cNvSpPr txBox="1">
            <a:spLocks noChangeArrowheads="1"/>
          </p:cNvSpPr>
          <p:nvPr/>
        </p:nvSpPr>
        <p:spPr bwMode="auto">
          <a:xfrm>
            <a:off x="663575" y="1860550"/>
            <a:ext cx="30861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sv-SE" altLang="sv-SE"/>
              <a:t>Kortikostriatala kretsar (5 st)</a:t>
            </a:r>
          </a:p>
        </p:txBody>
      </p:sp>
      <p:sp>
        <p:nvSpPr>
          <p:cNvPr id="276484" name="Oval 4"/>
          <p:cNvSpPr>
            <a:spLocks noChangeArrowheads="1"/>
          </p:cNvSpPr>
          <p:nvPr/>
        </p:nvSpPr>
        <p:spPr bwMode="auto">
          <a:xfrm>
            <a:off x="4356100" y="1844675"/>
            <a:ext cx="792163" cy="3603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v-SE"/>
          </a:p>
        </p:txBody>
      </p:sp>
      <p:sp>
        <p:nvSpPr>
          <p:cNvPr id="276485" name="Oval 5"/>
          <p:cNvSpPr>
            <a:spLocks noChangeArrowheads="1"/>
          </p:cNvSpPr>
          <p:nvPr/>
        </p:nvSpPr>
        <p:spPr bwMode="auto">
          <a:xfrm>
            <a:off x="5292725" y="1844675"/>
            <a:ext cx="719138" cy="3603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v-SE"/>
          </a:p>
        </p:txBody>
      </p:sp>
      <p:sp>
        <p:nvSpPr>
          <p:cNvPr id="276486" name="Oval 6"/>
          <p:cNvSpPr>
            <a:spLocks noChangeArrowheads="1"/>
          </p:cNvSpPr>
          <p:nvPr/>
        </p:nvSpPr>
        <p:spPr bwMode="auto">
          <a:xfrm>
            <a:off x="6156325" y="1844675"/>
            <a:ext cx="719138" cy="3603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v-SE"/>
          </a:p>
        </p:txBody>
      </p:sp>
      <p:sp>
        <p:nvSpPr>
          <p:cNvPr id="276487" name="Oval 7"/>
          <p:cNvSpPr>
            <a:spLocks noChangeArrowheads="1"/>
          </p:cNvSpPr>
          <p:nvPr/>
        </p:nvSpPr>
        <p:spPr bwMode="auto">
          <a:xfrm>
            <a:off x="5219700" y="2852738"/>
            <a:ext cx="719138" cy="36036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v-SE"/>
          </a:p>
        </p:txBody>
      </p:sp>
      <p:sp>
        <p:nvSpPr>
          <p:cNvPr id="276488" name="Oval 8"/>
          <p:cNvSpPr>
            <a:spLocks noChangeArrowheads="1"/>
          </p:cNvSpPr>
          <p:nvPr/>
        </p:nvSpPr>
        <p:spPr bwMode="auto">
          <a:xfrm>
            <a:off x="5435600" y="2997200"/>
            <a:ext cx="719138" cy="3603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v-SE"/>
          </a:p>
        </p:txBody>
      </p:sp>
      <p:sp>
        <p:nvSpPr>
          <p:cNvPr id="276489" name="Oval 9"/>
          <p:cNvSpPr>
            <a:spLocks noChangeArrowheads="1"/>
          </p:cNvSpPr>
          <p:nvPr/>
        </p:nvSpPr>
        <p:spPr bwMode="auto">
          <a:xfrm>
            <a:off x="5508625" y="2852738"/>
            <a:ext cx="719138" cy="36036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v-SE"/>
          </a:p>
        </p:txBody>
      </p:sp>
      <p:sp>
        <p:nvSpPr>
          <p:cNvPr id="276490" name="Oval 10"/>
          <p:cNvSpPr>
            <a:spLocks noChangeArrowheads="1"/>
          </p:cNvSpPr>
          <p:nvPr/>
        </p:nvSpPr>
        <p:spPr bwMode="auto">
          <a:xfrm>
            <a:off x="5148263" y="3933825"/>
            <a:ext cx="719137" cy="3603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v-SE"/>
          </a:p>
        </p:txBody>
      </p:sp>
      <p:sp>
        <p:nvSpPr>
          <p:cNvPr id="276491" name="Oval 11"/>
          <p:cNvSpPr>
            <a:spLocks noChangeArrowheads="1"/>
          </p:cNvSpPr>
          <p:nvPr/>
        </p:nvSpPr>
        <p:spPr bwMode="auto">
          <a:xfrm>
            <a:off x="5508625" y="3860800"/>
            <a:ext cx="719138" cy="360363"/>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v-SE"/>
          </a:p>
        </p:txBody>
      </p:sp>
      <p:sp>
        <p:nvSpPr>
          <p:cNvPr id="276492" name="Oval 12"/>
          <p:cNvSpPr>
            <a:spLocks noChangeArrowheads="1"/>
          </p:cNvSpPr>
          <p:nvPr/>
        </p:nvSpPr>
        <p:spPr bwMode="auto">
          <a:xfrm>
            <a:off x="5219700" y="3789363"/>
            <a:ext cx="719138" cy="36036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v-SE"/>
          </a:p>
        </p:txBody>
      </p:sp>
      <p:sp>
        <p:nvSpPr>
          <p:cNvPr id="276493" name="Oval 13"/>
          <p:cNvSpPr>
            <a:spLocks noChangeArrowheads="1"/>
          </p:cNvSpPr>
          <p:nvPr/>
        </p:nvSpPr>
        <p:spPr bwMode="auto">
          <a:xfrm>
            <a:off x="5292725" y="4941888"/>
            <a:ext cx="719138" cy="360362"/>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v-SE"/>
          </a:p>
        </p:txBody>
      </p:sp>
      <p:sp>
        <p:nvSpPr>
          <p:cNvPr id="276494" name="Line 14"/>
          <p:cNvSpPr>
            <a:spLocks noChangeShapeType="1"/>
          </p:cNvSpPr>
          <p:nvPr/>
        </p:nvSpPr>
        <p:spPr bwMode="auto">
          <a:xfrm>
            <a:off x="4859338" y="2205038"/>
            <a:ext cx="504825" cy="7191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276495" name="Line 15"/>
          <p:cNvSpPr>
            <a:spLocks noChangeShapeType="1"/>
          </p:cNvSpPr>
          <p:nvPr/>
        </p:nvSpPr>
        <p:spPr bwMode="auto">
          <a:xfrm>
            <a:off x="5724525" y="2205038"/>
            <a:ext cx="71438" cy="7191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276496" name="Line 16"/>
          <p:cNvSpPr>
            <a:spLocks noChangeShapeType="1"/>
          </p:cNvSpPr>
          <p:nvPr/>
        </p:nvSpPr>
        <p:spPr bwMode="auto">
          <a:xfrm flipH="1">
            <a:off x="5651500" y="2133600"/>
            <a:ext cx="865188" cy="11509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276497" name="Text Box 17"/>
          <p:cNvSpPr txBox="1">
            <a:spLocks noChangeArrowheads="1"/>
          </p:cNvSpPr>
          <p:nvPr/>
        </p:nvSpPr>
        <p:spPr bwMode="auto">
          <a:xfrm>
            <a:off x="7143750" y="1838325"/>
            <a:ext cx="80486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sv-SE" altLang="sv-SE"/>
              <a:t>cortex</a:t>
            </a:r>
          </a:p>
        </p:txBody>
      </p:sp>
      <p:sp>
        <p:nvSpPr>
          <p:cNvPr id="276498" name="Text Box 18"/>
          <p:cNvSpPr txBox="1">
            <a:spLocks noChangeArrowheads="1"/>
          </p:cNvSpPr>
          <p:nvPr/>
        </p:nvSpPr>
        <p:spPr bwMode="auto">
          <a:xfrm>
            <a:off x="6372225" y="2781300"/>
            <a:ext cx="2771775"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sv-SE" altLang="sv-SE"/>
              <a:t>Striatum, </a:t>
            </a:r>
          </a:p>
          <a:p>
            <a:r>
              <a:rPr lang="sv-SE" altLang="sv-SE"/>
              <a:t>nucleus caudautus putamen</a:t>
            </a:r>
          </a:p>
        </p:txBody>
      </p:sp>
      <p:sp>
        <p:nvSpPr>
          <p:cNvPr id="276499" name="Line 19"/>
          <p:cNvSpPr>
            <a:spLocks noChangeShapeType="1"/>
          </p:cNvSpPr>
          <p:nvPr/>
        </p:nvSpPr>
        <p:spPr bwMode="auto">
          <a:xfrm>
            <a:off x="5364163" y="3213100"/>
            <a:ext cx="144462" cy="7207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276500" name="Line 20"/>
          <p:cNvSpPr>
            <a:spLocks noChangeShapeType="1"/>
          </p:cNvSpPr>
          <p:nvPr/>
        </p:nvSpPr>
        <p:spPr bwMode="auto">
          <a:xfrm flipH="1">
            <a:off x="5724525" y="3284538"/>
            <a:ext cx="142875" cy="64928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276501" name="Line 21"/>
          <p:cNvSpPr>
            <a:spLocks noChangeShapeType="1"/>
          </p:cNvSpPr>
          <p:nvPr/>
        </p:nvSpPr>
        <p:spPr bwMode="auto">
          <a:xfrm>
            <a:off x="5580063" y="3284538"/>
            <a:ext cx="0" cy="5048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276502" name="Text Box 22"/>
          <p:cNvSpPr txBox="1">
            <a:spLocks noChangeArrowheads="1"/>
          </p:cNvSpPr>
          <p:nvPr/>
        </p:nvSpPr>
        <p:spPr bwMode="auto">
          <a:xfrm>
            <a:off x="6351588" y="3803650"/>
            <a:ext cx="2198687"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sv-SE" altLang="sv-SE"/>
              <a:t>Andra kärnor i </a:t>
            </a:r>
          </a:p>
          <a:p>
            <a:r>
              <a:rPr lang="sv-SE" altLang="sv-SE"/>
              <a:t>basala ganglierna</a:t>
            </a:r>
          </a:p>
          <a:p>
            <a:r>
              <a:rPr lang="sv-SE" altLang="sv-SE"/>
              <a:t>Globus pallidus och </a:t>
            </a:r>
          </a:p>
          <a:p>
            <a:r>
              <a:rPr lang="sv-SE" altLang="sv-SE"/>
              <a:t>substantia nigra</a:t>
            </a:r>
          </a:p>
        </p:txBody>
      </p:sp>
      <p:sp>
        <p:nvSpPr>
          <p:cNvPr id="276503" name="Line 23"/>
          <p:cNvSpPr>
            <a:spLocks noChangeShapeType="1"/>
          </p:cNvSpPr>
          <p:nvPr/>
        </p:nvSpPr>
        <p:spPr bwMode="auto">
          <a:xfrm>
            <a:off x="5364163" y="4292600"/>
            <a:ext cx="287337" cy="7207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276504" name="Line 24"/>
          <p:cNvSpPr>
            <a:spLocks noChangeShapeType="1"/>
          </p:cNvSpPr>
          <p:nvPr/>
        </p:nvSpPr>
        <p:spPr bwMode="auto">
          <a:xfrm flipH="1">
            <a:off x="5724525" y="4149725"/>
            <a:ext cx="215900" cy="863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276505" name="Line 25"/>
          <p:cNvSpPr>
            <a:spLocks noChangeShapeType="1"/>
          </p:cNvSpPr>
          <p:nvPr/>
        </p:nvSpPr>
        <p:spPr bwMode="auto">
          <a:xfrm>
            <a:off x="5651500" y="4149725"/>
            <a:ext cx="0" cy="863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276506" name="Text Box 26"/>
          <p:cNvSpPr txBox="1">
            <a:spLocks noChangeArrowheads="1"/>
          </p:cNvSpPr>
          <p:nvPr/>
        </p:nvSpPr>
        <p:spPr bwMode="auto">
          <a:xfrm>
            <a:off x="5940425" y="5078413"/>
            <a:ext cx="3227388"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sv-SE" altLang="sv-SE"/>
              <a:t>Associationskärnor i Thalamus</a:t>
            </a:r>
          </a:p>
          <a:p>
            <a:r>
              <a:rPr lang="sv-SE" altLang="sv-SE"/>
              <a:t>Typ dorsomediala thalamus</a:t>
            </a:r>
          </a:p>
        </p:txBody>
      </p:sp>
      <p:sp>
        <p:nvSpPr>
          <p:cNvPr id="276507" name="Line 27"/>
          <p:cNvSpPr>
            <a:spLocks noChangeShapeType="1"/>
          </p:cNvSpPr>
          <p:nvPr/>
        </p:nvSpPr>
        <p:spPr bwMode="auto">
          <a:xfrm flipH="1">
            <a:off x="4067175" y="5157788"/>
            <a:ext cx="12255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276508" name="Line 28"/>
          <p:cNvSpPr>
            <a:spLocks noChangeShapeType="1"/>
          </p:cNvSpPr>
          <p:nvPr/>
        </p:nvSpPr>
        <p:spPr bwMode="auto">
          <a:xfrm>
            <a:off x="3924300" y="1700213"/>
            <a:ext cx="142875" cy="352901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276509" name="Line 29"/>
          <p:cNvSpPr>
            <a:spLocks noChangeShapeType="1"/>
          </p:cNvSpPr>
          <p:nvPr/>
        </p:nvSpPr>
        <p:spPr bwMode="auto">
          <a:xfrm>
            <a:off x="3924300" y="1700213"/>
            <a:ext cx="5032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276510" name="Line 30"/>
          <p:cNvSpPr>
            <a:spLocks noChangeShapeType="1"/>
          </p:cNvSpPr>
          <p:nvPr/>
        </p:nvSpPr>
        <p:spPr bwMode="auto">
          <a:xfrm>
            <a:off x="4427538" y="1700213"/>
            <a:ext cx="73025" cy="2889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276511" name="Text Box 31"/>
          <p:cNvSpPr txBox="1">
            <a:spLocks noChangeArrowheads="1"/>
          </p:cNvSpPr>
          <p:nvPr/>
        </p:nvSpPr>
        <p:spPr bwMode="auto">
          <a:xfrm>
            <a:off x="808038" y="2651125"/>
            <a:ext cx="2636837"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sv-SE" altLang="sv-SE"/>
              <a:t>Dessa sluts alltid i något</a:t>
            </a:r>
          </a:p>
          <a:p>
            <a:r>
              <a:rPr lang="sv-SE" altLang="sv-SE"/>
              <a:t>frontalt barkområde</a:t>
            </a:r>
          </a:p>
        </p:txBody>
      </p:sp>
      <p:sp>
        <p:nvSpPr>
          <p:cNvPr id="276512" name="Text Box 32"/>
          <p:cNvSpPr txBox="1">
            <a:spLocks noChangeArrowheads="1"/>
          </p:cNvSpPr>
          <p:nvPr/>
        </p:nvSpPr>
        <p:spPr bwMode="auto">
          <a:xfrm>
            <a:off x="1905000" y="4038600"/>
            <a:ext cx="1746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sv-SE" altLang="sv-SE">
                <a:latin typeface="Arial" pitchFamily="34" charset="0"/>
              </a:rPr>
              <a:t>CB1-receptorer</a:t>
            </a:r>
          </a:p>
        </p:txBody>
      </p:sp>
      <p:sp>
        <p:nvSpPr>
          <p:cNvPr id="276513" name="Line 33"/>
          <p:cNvSpPr>
            <a:spLocks noChangeShapeType="1"/>
          </p:cNvSpPr>
          <p:nvPr/>
        </p:nvSpPr>
        <p:spPr bwMode="auto">
          <a:xfrm>
            <a:off x="3657600" y="4191000"/>
            <a:ext cx="1752600" cy="76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276514" name="Line 34"/>
          <p:cNvSpPr>
            <a:spLocks noChangeShapeType="1"/>
          </p:cNvSpPr>
          <p:nvPr/>
        </p:nvSpPr>
        <p:spPr bwMode="auto">
          <a:xfrm flipV="1">
            <a:off x="3657600" y="4114800"/>
            <a:ext cx="1981200" cy="152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276515" name="Line 35"/>
          <p:cNvSpPr>
            <a:spLocks noChangeShapeType="1"/>
          </p:cNvSpPr>
          <p:nvPr/>
        </p:nvSpPr>
        <p:spPr bwMode="auto">
          <a:xfrm flipV="1">
            <a:off x="3581400" y="4191000"/>
            <a:ext cx="2362200" cy="76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276516" name="Text Box 36"/>
          <p:cNvSpPr txBox="1">
            <a:spLocks noChangeArrowheads="1"/>
          </p:cNvSpPr>
          <p:nvPr/>
        </p:nvSpPr>
        <p:spPr bwMode="auto">
          <a:xfrm>
            <a:off x="7832725" y="2398713"/>
            <a:ext cx="1250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sv-SE" altLang="sv-SE">
                <a:latin typeface="Arial" pitchFamily="34" charset="0"/>
              </a:rPr>
              <a:t>Kokainsug</a:t>
            </a:r>
          </a:p>
        </p:txBody>
      </p:sp>
      <p:sp>
        <p:nvSpPr>
          <p:cNvPr id="276517" name="Line 37"/>
          <p:cNvSpPr>
            <a:spLocks noChangeShapeType="1"/>
          </p:cNvSpPr>
          <p:nvPr/>
        </p:nvSpPr>
        <p:spPr bwMode="auto">
          <a:xfrm flipH="1">
            <a:off x="6019800" y="2667000"/>
            <a:ext cx="1752600" cy="533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276518" name="Text Box 38"/>
          <p:cNvSpPr txBox="1">
            <a:spLocks noChangeArrowheads="1"/>
          </p:cNvSpPr>
          <p:nvPr/>
        </p:nvSpPr>
        <p:spPr bwMode="auto">
          <a:xfrm>
            <a:off x="0" y="533400"/>
            <a:ext cx="772795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sv-SE" altLang="sv-SE" sz="2400">
                <a:latin typeface="Arial" pitchFamily="34" charset="0"/>
              </a:rPr>
              <a:t>och med stor sannolikhet är dessa kretsar involverade i </a:t>
            </a:r>
          </a:p>
          <a:p>
            <a:r>
              <a:rPr lang="sv-SE" altLang="sv-SE" sz="2400">
                <a:latin typeface="Arial" pitchFamily="34" charset="0"/>
              </a:rPr>
              <a:t>intellektuella aktiviteter</a:t>
            </a:r>
            <a:r>
              <a:rPr lang="sv-SE" altLang="sv-SE"/>
              <a:t>.</a:t>
            </a:r>
          </a:p>
        </p:txBody>
      </p:sp>
    </p:spTree>
    <p:extLst>
      <p:ext uri="{BB962C8B-B14F-4D97-AF65-F5344CB8AC3E}">
        <p14:creationId xmlns:p14="http://schemas.microsoft.com/office/powerpoint/2010/main" val="44215768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en-US" b="1" dirty="0"/>
              <a:t>Dr. Madeline Meier Responds to Latest IQ and Marijuana Studies</a:t>
            </a:r>
            <a:endParaRPr lang="sv-SE" dirty="0"/>
          </a:p>
        </p:txBody>
      </p:sp>
      <p:sp>
        <p:nvSpPr>
          <p:cNvPr id="3" name="Platshållare för innehåll 2"/>
          <p:cNvSpPr>
            <a:spLocks noGrp="1"/>
          </p:cNvSpPr>
          <p:nvPr>
            <p:ph idx="1"/>
          </p:nvPr>
        </p:nvSpPr>
        <p:spPr/>
        <p:txBody>
          <a:bodyPr>
            <a:normAutofit lnSpcReduction="10000"/>
          </a:bodyPr>
          <a:lstStyle/>
          <a:p>
            <a:r>
              <a:rPr lang="en-US" dirty="0"/>
              <a:t>Dr. Meier stands firm by her previous research showing an up to 8-point reduction in IQ among heavy marijuana users</a:t>
            </a:r>
            <a:r>
              <a:rPr lang="en-US" dirty="0" smtClean="0"/>
              <a:t>.</a:t>
            </a:r>
          </a:p>
          <a:p>
            <a:endParaRPr lang="en-US" dirty="0" smtClean="0"/>
          </a:p>
          <a:p>
            <a:r>
              <a:rPr lang="en-US" dirty="0" smtClean="0"/>
              <a:t>Our </a:t>
            </a:r>
            <a:r>
              <a:rPr lang="en-US" dirty="0"/>
              <a:t>2012 study (Meier et al. PNAS 2012) reported cognitive decline among individuals with a far more serious and far more long-term level of cannabis use. That is, we found cognitive decline in individuals followed up to age 38 who started cannabis use as a teen and who thereafter remained dependent on cannabis for many years as an adult.</a:t>
            </a:r>
            <a:endParaRPr lang="sv-SE" dirty="0"/>
          </a:p>
        </p:txBody>
      </p:sp>
    </p:spTree>
    <p:extLst>
      <p:ext uri="{BB962C8B-B14F-4D97-AF65-F5344CB8AC3E}">
        <p14:creationId xmlns:p14="http://schemas.microsoft.com/office/powerpoint/2010/main" val="36064391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Meier</a:t>
            </a:r>
            <a:endParaRPr lang="sv-SE" dirty="0"/>
          </a:p>
        </p:txBody>
      </p:sp>
      <p:sp>
        <p:nvSpPr>
          <p:cNvPr id="3" name="Platshållare för innehåll 2"/>
          <p:cNvSpPr>
            <a:spLocks noGrp="1"/>
          </p:cNvSpPr>
          <p:nvPr>
            <p:ph idx="1"/>
          </p:nvPr>
        </p:nvSpPr>
        <p:spPr/>
        <p:txBody>
          <a:bodyPr>
            <a:normAutofit fontScale="85000" lnSpcReduction="20000"/>
          </a:bodyPr>
          <a:lstStyle/>
          <a:p>
            <a:r>
              <a:rPr lang="en-US" dirty="0"/>
              <a:t>The new study reports cognitive test scores for individuals followed up to only age 17-20, fewer than half of whom had used cannabis more than 30 times, and only a fifth of whom used cannabis daily for &gt; 6 months</a:t>
            </a:r>
            <a:r>
              <a:rPr lang="en-US" dirty="0" smtClean="0"/>
              <a:t>.</a:t>
            </a:r>
          </a:p>
          <a:p>
            <a:endParaRPr lang="en-US" dirty="0" smtClean="0"/>
          </a:p>
          <a:p>
            <a:r>
              <a:rPr lang="en-US" dirty="0" smtClean="0"/>
              <a:t>The </a:t>
            </a:r>
            <a:r>
              <a:rPr lang="en-US" dirty="0"/>
              <a:t>message from both studies is that short-term, low-level cannabis use is probably safer than very long-term heavy cannabis use. </a:t>
            </a:r>
            <a:endParaRPr lang="en-US" dirty="0" smtClean="0"/>
          </a:p>
          <a:p>
            <a:endParaRPr lang="en-US" dirty="0" smtClean="0"/>
          </a:p>
          <a:p>
            <a:r>
              <a:rPr lang="en-US" dirty="0" smtClean="0"/>
              <a:t>“</a:t>
            </a:r>
            <a:r>
              <a:rPr lang="en-US" dirty="0"/>
              <a:t>Imagine if  a study reported that teenagers drinking alcohol didn’t harm cognitive function by age 17-20, would you reasonably conclude from that study that persistent alcoholism for years cannot damage the cognitive function of adults in their late thirties? Hardly.”</a:t>
            </a:r>
            <a:endParaRPr lang="sv-SE" dirty="0"/>
          </a:p>
        </p:txBody>
      </p:sp>
    </p:spTree>
    <p:extLst>
      <p:ext uri="{BB962C8B-B14F-4D97-AF65-F5344CB8AC3E}">
        <p14:creationId xmlns:p14="http://schemas.microsoft.com/office/powerpoint/2010/main" val="773918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200" y="548680"/>
            <a:ext cx="8229600" cy="1298408"/>
          </a:xfrm>
          <a:solidFill>
            <a:schemeClr val="accent2"/>
          </a:solidFill>
        </p:spPr>
        <p:txBody>
          <a:bodyPr>
            <a:normAutofit fontScale="90000"/>
          </a:bodyPr>
          <a:lstStyle/>
          <a:p>
            <a:r>
              <a:rPr lang="sv-SE" dirty="0" smtClean="0"/>
              <a:t>Utveckling av kronisk/förlängd påverkan (tentativt)</a:t>
            </a:r>
            <a:endParaRPr lang="sv-SE" dirty="0"/>
          </a:p>
        </p:txBody>
      </p:sp>
      <p:sp>
        <p:nvSpPr>
          <p:cNvPr id="3" name="Platshållare för innehåll 2"/>
          <p:cNvSpPr>
            <a:spLocks noGrp="1"/>
          </p:cNvSpPr>
          <p:nvPr>
            <p:ph idx="1"/>
          </p:nvPr>
        </p:nvSpPr>
        <p:spPr/>
        <p:txBody>
          <a:bodyPr>
            <a:normAutofit fontScale="92500" lnSpcReduction="20000"/>
          </a:bodyPr>
          <a:lstStyle/>
          <a:p>
            <a:r>
              <a:rPr lang="sv-SE" dirty="0" smtClean="0"/>
              <a:t>Ett regelbundet intag, 3 gånger per vecka eller mer ger följande bild vid kliniska observationer</a:t>
            </a:r>
          </a:p>
          <a:p>
            <a:r>
              <a:rPr lang="sv-SE" dirty="0" smtClean="0"/>
              <a:t>Ett hög potent THC med lite CBD ger efter tre månader en kognitiv funktionssänkning, exekutivt</a:t>
            </a:r>
          </a:p>
          <a:p>
            <a:r>
              <a:rPr lang="sv-SE" dirty="0" smtClean="0"/>
              <a:t>Normal THC och CBD ger efter sex månader en exekutiv </a:t>
            </a:r>
            <a:r>
              <a:rPr lang="sv-SE" dirty="0" err="1" smtClean="0"/>
              <a:t>funktionsättning</a:t>
            </a:r>
            <a:endParaRPr lang="sv-SE" dirty="0" smtClean="0"/>
          </a:p>
          <a:p>
            <a:r>
              <a:rPr lang="sv-SE" dirty="0" smtClean="0"/>
              <a:t>Ju längre tid individen har haft ett regelbundet bruk ju längre varar den kroniska effekten (</a:t>
            </a:r>
            <a:r>
              <a:rPr lang="sv-SE" dirty="0" err="1" smtClean="0"/>
              <a:t>Solowij</a:t>
            </a:r>
            <a:r>
              <a:rPr lang="sv-SE" dirty="0" smtClean="0"/>
              <a:t>, 2002, </a:t>
            </a:r>
            <a:r>
              <a:rPr lang="en-GB" dirty="0" err="1"/>
              <a:t>Bolla</a:t>
            </a:r>
            <a:r>
              <a:rPr lang="en-GB" dirty="0"/>
              <a:t> et al., 2002, Pope et al., 2001; 2002; </a:t>
            </a:r>
            <a:r>
              <a:rPr lang="en-GB" dirty="0" smtClean="0"/>
              <a:t>2003</a:t>
            </a:r>
            <a:r>
              <a:rPr lang="sv-SE" dirty="0" smtClean="0"/>
              <a:t> och Meier, 2012)</a:t>
            </a:r>
          </a:p>
          <a:p>
            <a:r>
              <a:rPr lang="sv-SE" dirty="0" smtClean="0"/>
              <a:t>Från enstaka intag till regelbundet användande i ”normal” utvecklingen tar det ca två år till exekutiv funktionsnedsättning.</a:t>
            </a:r>
          </a:p>
          <a:p>
            <a:r>
              <a:rPr lang="sv-SE" dirty="0" err="1" smtClean="0"/>
              <a:t>Endocannabinoider</a:t>
            </a:r>
            <a:endParaRPr lang="sv-SE" dirty="0"/>
          </a:p>
        </p:txBody>
      </p:sp>
    </p:spTree>
    <p:extLst>
      <p:ext uri="{BB962C8B-B14F-4D97-AF65-F5344CB8AC3E}">
        <p14:creationId xmlns:p14="http://schemas.microsoft.com/office/powerpoint/2010/main" val="31962114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sv-SE" dirty="0" smtClean="0"/>
              <a:t>Vad menas med kroniskt rus/påverkan</a:t>
            </a:r>
            <a:endParaRPr lang="sv-SE" dirty="0"/>
          </a:p>
        </p:txBody>
      </p:sp>
      <p:sp>
        <p:nvSpPr>
          <p:cNvPr id="3" name="Platshållare för innehåll 2"/>
          <p:cNvSpPr>
            <a:spLocks noGrp="1"/>
          </p:cNvSpPr>
          <p:nvPr>
            <p:ph idx="1"/>
          </p:nvPr>
        </p:nvSpPr>
        <p:spPr>
          <a:xfrm>
            <a:off x="395536" y="1988840"/>
            <a:ext cx="8229600" cy="4525963"/>
          </a:xfrm>
        </p:spPr>
        <p:txBody>
          <a:bodyPr>
            <a:normAutofit/>
          </a:bodyPr>
          <a:lstStyle/>
          <a:p>
            <a:r>
              <a:rPr lang="sv-SE" dirty="0"/>
              <a:t>Synonymer (enligt svensk synonymbok) till ”Kronisk” är långvarig, ständig, varaktig, permanent, ihållande, förlängd, obotlig. Motsatsord är akut, tillfällig. </a:t>
            </a:r>
          </a:p>
          <a:p>
            <a:r>
              <a:rPr lang="sv-SE" dirty="0"/>
              <a:t>Innebörden av ordet rus är </a:t>
            </a:r>
            <a:r>
              <a:rPr lang="sv-SE" dirty="0" smtClean="0"/>
              <a:t>definierat som ett fysiologiskt </a:t>
            </a:r>
            <a:r>
              <a:rPr lang="sv-SE" dirty="0"/>
              <a:t>tillstånd som påverkar psyket och beteendet, inklusive omdömet. </a:t>
            </a:r>
          </a:p>
        </p:txBody>
      </p:sp>
    </p:spTree>
    <p:extLst>
      <p:ext uri="{BB962C8B-B14F-4D97-AF65-F5344CB8AC3E}">
        <p14:creationId xmlns:p14="http://schemas.microsoft.com/office/powerpoint/2010/main" val="22785799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p:txBody>
          <a:bodyPr>
            <a:normAutofit fontScale="92500" lnSpcReduction="10000"/>
          </a:bodyPr>
          <a:lstStyle/>
          <a:p>
            <a:r>
              <a:rPr lang="sv-SE" dirty="0" smtClean="0"/>
              <a:t>Hjärnbarken, särskilt frontalloben, </a:t>
            </a:r>
            <a:r>
              <a:rPr lang="sv-SE" dirty="0" err="1" smtClean="0"/>
              <a:t>hippocampus</a:t>
            </a:r>
            <a:r>
              <a:rPr lang="sv-SE" dirty="0" smtClean="0"/>
              <a:t>, </a:t>
            </a:r>
            <a:r>
              <a:rPr lang="sv-SE" dirty="0" err="1" smtClean="0"/>
              <a:t>cerebellum</a:t>
            </a:r>
            <a:r>
              <a:rPr lang="sv-SE" dirty="0" smtClean="0"/>
              <a:t> och basala ganglierna har hög täthet av receptorer. Receptorerna sitter framförallt vid utflödeskärnorna i dessa områden. </a:t>
            </a:r>
          </a:p>
          <a:p>
            <a:endParaRPr lang="sv-SE" dirty="0" smtClean="0"/>
          </a:p>
          <a:p>
            <a:r>
              <a:rPr lang="sv-SE" dirty="0" smtClean="0"/>
              <a:t>Receptorernas placering indikerar en involvering i kognitiv funktion, speciellt exekutiv funktion. </a:t>
            </a:r>
          </a:p>
          <a:p>
            <a:endParaRPr lang="sv-SE" dirty="0" smtClean="0"/>
          </a:p>
          <a:p>
            <a:r>
              <a:rPr lang="sv-SE" dirty="0" smtClean="0"/>
              <a:t>Cannabinoiderna förstärker GABA systemets aktivitet och försvagar därigenom individens förmåga att utnyttja sin intellektuella kapacitet. Hjärnans neuropsykologiska nätverk fragmenteras. </a:t>
            </a:r>
          </a:p>
          <a:p>
            <a:endParaRPr lang="sv-SE" dirty="0" smtClean="0"/>
          </a:p>
          <a:p>
            <a:endParaRPr lang="sv-SE" dirty="0"/>
          </a:p>
        </p:txBody>
      </p:sp>
      <p:sp>
        <p:nvSpPr>
          <p:cNvPr id="2" name="textruta 1"/>
          <p:cNvSpPr txBox="1"/>
          <p:nvPr/>
        </p:nvSpPr>
        <p:spPr>
          <a:xfrm>
            <a:off x="1763688" y="548680"/>
            <a:ext cx="5314725" cy="1077218"/>
          </a:xfrm>
          <a:prstGeom prst="rect">
            <a:avLst/>
          </a:prstGeom>
          <a:noFill/>
        </p:spPr>
        <p:txBody>
          <a:bodyPr wrap="none" rtlCol="0">
            <a:spAutoFit/>
          </a:bodyPr>
          <a:lstStyle/>
          <a:p>
            <a:r>
              <a:rPr lang="sv-SE" sz="3200" b="1" dirty="0" smtClean="0"/>
              <a:t>Att för hålla sig till:</a:t>
            </a:r>
          </a:p>
          <a:p>
            <a:r>
              <a:rPr lang="sv-SE" sz="3200" b="1" dirty="0" smtClean="0"/>
              <a:t>Psykofarmakologiska aspekter</a:t>
            </a:r>
            <a:endParaRPr lang="sv-SE" sz="3200" b="1" dirty="0"/>
          </a:p>
        </p:txBody>
      </p:sp>
    </p:spTree>
    <p:extLst>
      <p:ext uri="{BB962C8B-B14F-4D97-AF65-F5344CB8AC3E}">
        <p14:creationId xmlns:p14="http://schemas.microsoft.com/office/powerpoint/2010/main" val="2875912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anim calcmode="lin" valueType="num">
                                      <p:cBhvr additive="base">
                                        <p:cTn id="1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sz="3200" b="1" dirty="0"/>
              <a:t>Att för hålla sig till:</a:t>
            </a:r>
            <a:br>
              <a:rPr lang="sv-SE" sz="3200" b="1" dirty="0"/>
            </a:br>
            <a:r>
              <a:rPr lang="sv-SE" sz="3200" b="1" dirty="0" err="1"/>
              <a:t>Psykofarmakokinetiska</a:t>
            </a:r>
            <a:r>
              <a:rPr lang="sv-SE" sz="3200" b="1" dirty="0"/>
              <a:t> </a:t>
            </a:r>
            <a:r>
              <a:rPr lang="sv-SE" sz="3200" b="1" dirty="0" smtClean="0"/>
              <a:t>aspekter</a:t>
            </a:r>
            <a:endParaRPr lang="sv-SE" sz="3200" dirty="0"/>
          </a:p>
        </p:txBody>
      </p:sp>
      <p:sp>
        <p:nvSpPr>
          <p:cNvPr id="3" name="Platshållare för innehåll 2"/>
          <p:cNvSpPr>
            <a:spLocks noGrp="1"/>
          </p:cNvSpPr>
          <p:nvPr>
            <p:ph idx="1"/>
          </p:nvPr>
        </p:nvSpPr>
        <p:spPr/>
        <p:txBody>
          <a:bodyPr>
            <a:normAutofit fontScale="85000" lnSpcReduction="20000"/>
          </a:bodyPr>
          <a:lstStyle/>
          <a:p>
            <a:r>
              <a:rPr lang="sv-SE" dirty="0"/>
              <a:t>En </a:t>
            </a:r>
            <a:r>
              <a:rPr lang="sv-SE" dirty="0" smtClean="0"/>
              <a:t>hypotes till den långvariga kognitiva funktionsnedsättningen kan </a:t>
            </a:r>
            <a:r>
              <a:rPr lang="sv-SE" dirty="0"/>
              <a:t>vara att </a:t>
            </a:r>
            <a:r>
              <a:rPr lang="sv-SE" dirty="0" smtClean="0"/>
              <a:t>det efter </a:t>
            </a:r>
            <a:r>
              <a:rPr lang="sv-SE" dirty="0"/>
              <a:t>en viss tid i </a:t>
            </a:r>
            <a:r>
              <a:rPr lang="sv-SE" dirty="0" smtClean="0"/>
              <a:t>eliminationsprocessen, </a:t>
            </a:r>
          </a:p>
          <a:p>
            <a:r>
              <a:rPr lang="sv-SE" dirty="0" smtClean="0"/>
              <a:t>ger </a:t>
            </a:r>
            <a:r>
              <a:rPr lang="sv-SE" dirty="0"/>
              <a:t>THC inte den psyko-aktiva aktiva </a:t>
            </a:r>
            <a:r>
              <a:rPr lang="sv-SE" dirty="0" smtClean="0"/>
              <a:t>effekten längre, </a:t>
            </a:r>
          </a:p>
          <a:p>
            <a:r>
              <a:rPr lang="sv-SE" dirty="0" smtClean="0"/>
              <a:t>utan den fortsatta GABA </a:t>
            </a:r>
            <a:r>
              <a:rPr lang="sv-SE" dirty="0"/>
              <a:t>påverkan medför en nedreglering av aktiviteteten i de exekutiva </a:t>
            </a:r>
            <a:r>
              <a:rPr lang="sv-SE" dirty="0" smtClean="0"/>
              <a:t>funktionerna, </a:t>
            </a:r>
          </a:p>
          <a:p>
            <a:r>
              <a:rPr lang="sv-SE" dirty="0" smtClean="0"/>
              <a:t>och </a:t>
            </a:r>
            <a:r>
              <a:rPr lang="sv-SE" dirty="0"/>
              <a:t>påverkar såvitt vi kan förstå idag inte belöningssystemet exitatoriskt</a:t>
            </a:r>
            <a:r>
              <a:rPr lang="sv-SE" dirty="0" smtClean="0"/>
              <a:t>. </a:t>
            </a:r>
          </a:p>
          <a:p>
            <a:endParaRPr lang="sv-SE" dirty="0" smtClean="0"/>
          </a:p>
          <a:p>
            <a:r>
              <a:rPr lang="sv-SE" dirty="0" smtClean="0"/>
              <a:t>Individen är inte hög i sex veckor.</a:t>
            </a:r>
          </a:p>
          <a:p>
            <a:endParaRPr lang="sv-SE" dirty="0" smtClean="0"/>
          </a:p>
          <a:p>
            <a:r>
              <a:rPr lang="sv-SE" dirty="0" smtClean="0"/>
              <a:t>Effekten är beroende av intensitet och dos och ackumuleras. Kliniskt har vi kunnat identifiera den kronisk påverkan som funktionell nedsättning efter att ha intagit cannabis tre gånger per vecka eller mer i ca sex månader.</a:t>
            </a:r>
            <a:endParaRPr lang="sv-SE" dirty="0"/>
          </a:p>
        </p:txBody>
      </p:sp>
    </p:spTree>
    <p:extLst>
      <p:ext uri="{BB962C8B-B14F-4D97-AF65-F5344CB8AC3E}">
        <p14:creationId xmlns:p14="http://schemas.microsoft.com/office/powerpoint/2010/main" val="16942170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fade">
                                      <p:cBhvr>
                                        <p:cTn id="2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Autofit/>
          </a:bodyPr>
          <a:lstStyle/>
          <a:p>
            <a:r>
              <a:rPr lang="sv-SE" sz="3200" dirty="0"/>
              <a:t>De olika tillstånden som </a:t>
            </a:r>
            <a:r>
              <a:rPr lang="sv-SE" sz="3200" dirty="0" smtClean="0"/>
              <a:t>cannabinoiderna </a:t>
            </a:r>
            <a:r>
              <a:rPr lang="sv-SE" sz="3200" dirty="0"/>
              <a:t>ger individen </a:t>
            </a:r>
            <a:r>
              <a:rPr lang="sv-SE" sz="3200" dirty="0" smtClean="0"/>
              <a:t>är: </a:t>
            </a:r>
            <a:r>
              <a:rPr lang="sv-SE" sz="3200" dirty="0"/>
              <a:t/>
            </a:r>
            <a:br>
              <a:rPr lang="sv-SE" sz="3200" dirty="0"/>
            </a:br>
            <a:endParaRPr lang="sv-SE" sz="3200" dirty="0"/>
          </a:p>
        </p:txBody>
      </p:sp>
      <p:sp>
        <p:nvSpPr>
          <p:cNvPr id="3" name="Platshållare för innehåll 2"/>
          <p:cNvSpPr>
            <a:spLocks noGrp="1"/>
          </p:cNvSpPr>
          <p:nvPr>
            <p:ph idx="1"/>
          </p:nvPr>
        </p:nvSpPr>
        <p:spPr/>
        <p:txBody>
          <a:bodyPr>
            <a:normAutofit/>
          </a:bodyPr>
          <a:lstStyle/>
          <a:p>
            <a:pPr lvl="0" fontAlgn="base"/>
            <a:r>
              <a:rPr lang="sv-SE" dirty="0"/>
              <a:t>Akut påverkan som har två faser</a:t>
            </a:r>
          </a:p>
          <a:p>
            <a:pPr lvl="0" fontAlgn="base"/>
            <a:r>
              <a:rPr lang="sv-SE" dirty="0"/>
              <a:t> </a:t>
            </a:r>
            <a:r>
              <a:rPr lang="sv-SE" dirty="0" err="1"/>
              <a:t>Högdos</a:t>
            </a:r>
            <a:r>
              <a:rPr lang="sv-SE" dirty="0"/>
              <a:t> effekt = utåtriktad och aktiv</a:t>
            </a:r>
          </a:p>
          <a:p>
            <a:pPr lvl="0" fontAlgn="base"/>
            <a:r>
              <a:rPr lang="sv-SE" dirty="0"/>
              <a:t> Låg dos effekt = inåtriktad och aktiv</a:t>
            </a:r>
          </a:p>
          <a:p>
            <a:pPr marL="0" indent="0">
              <a:buNone/>
            </a:pPr>
            <a:endParaRPr lang="sv-SE" dirty="0"/>
          </a:p>
          <a:p>
            <a:pPr lvl="0" fontAlgn="base"/>
            <a:r>
              <a:rPr lang="sv-SE" dirty="0" smtClean="0"/>
              <a:t>Kronisk/Förlängd </a:t>
            </a:r>
            <a:r>
              <a:rPr lang="sv-SE" dirty="0"/>
              <a:t>påverkan som utvecklas i förhållande </a:t>
            </a:r>
            <a:r>
              <a:rPr lang="sv-SE" dirty="0" smtClean="0"/>
              <a:t>till frekvens, dos </a:t>
            </a:r>
            <a:r>
              <a:rPr lang="sv-SE" dirty="0"/>
              <a:t>och tid i missbruk</a:t>
            </a:r>
          </a:p>
          <a:p>
            <a:pPr lvl="0" fontAlgn="base"/>
            <a:r>
              <a:rPr lang="sv-SE" dirty="0"/>
              <a:t> </a:t>
            </a:r>
            <a:r>
              <a:rPr lang="en-GB" dirty="0" err="1"/>
              <a:t>Låg</a:t>
            </a:r>
            <a:r>
              <a:rPr lang="en-GB" dirty="0"/>
              <a:t> dos </a:t>
            </a:r>
            <a:r>
              <a:rPr lang="en-GB" dirty="0" err="1"/>
              <a:t>effekt</a:t>
            </a:r>
            <a:r>
              <a:rPr lang="en-GB" dirty="0"/>
              <a:t> = </a:t>
            </a:r>
            <a:r>
              <a:rPr lang="en-GB" dirty="0" err="1"/>
              <a:t>inaktiv</a:t>
            </a:r>
            <a:endParaRPr lang="sv-SE" dirty="0"/>
          </a:p>
        </p:txBody>
      </p:sp>
    </p:spTree>
    <p:extLst>
      <p:ext uri="{BB962C8B-B14F-4D97-AF65-F5344CB8AC3E}">
        <p14:creationId xmlns:p14="http://schemas.microsoft.com/office/powerpoint/2010/main" val="3220258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fade">
                                      <p:cBhvr>
                                        <p:cTn id="15" dur="500"/>
                                        <p:tgtEl>
                                          <p:spTgt spid="3">
                                            <p:txEl>
                                              <p:pRg st="4" end="4"/>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
                                            <p:txEl>
                                              <p:pRg st="5" end="5"/>
                                            </p:txEl>
                                          </p:spTgt>
                                        </p:tgtEl>
                                        <p:attrNameLst>
                                          <p:attrName>style.visibility</p:attrName>
                                        </p:attrNameLst>
                                      </p:cBhvr>
                                      <p:to>
                                        <p:strVal val="visible"/>
                                      </p:to>
                                    </p:set>
                                    <p:animEffect transition="in" filter="fade">
                                      <p:cBhvr>
                                        <p:cTn id="20"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290" name="Object 2"/>
          <p:cNvGraphicFramePr>
            <a:graphicFrameLocks noChangeAspect="1"/>
          </p:cNvGraphicFramePr>
          <p:nvPr/>
        </p:nvGraphicFramePr>
        <p:xfrm>
          <a:off x="0" y="228600"/>
          <a:ext cx="8915400" cy="5911850"/>
        </p:xfrm>
        <a:graphic>
          <a:graphicData uri="http://schemas.openxmlformats.org/presentationml/2006/ole">
            <mc:AlternateContent xmlns:mc="http://schemas.openxmlformats.org/markup-compatibility/2006">
              <mc:Choice xmlns:v="urn:schemas-microsoft-com:vml" Requires="v">
                <p:oleObj spid="_x0000_s1079" name="Bild" r:id="rId4" imgW="10687050" imgH="6915150" progId="">
                  <p:embed/>
                </p:oleObj>
              </mc:Choice>
              <mc:Fallback>
                <p:oleObj name="Bild" r:id="rId4" imgW="10687050" imgH="6915150" progId="">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228600"/>
                        <a:ext cx="8915400" cy="5911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2291" name="Text Box 4"/>
          <p:cNvSpPr txBox="1">
            <a:spLocks noChangeArrowheads="1"/>
          </p:cNvSpPr>
          <p:nvPr/>
        </p:nvSpPr>
        <p:spPr bwMode="auto">
          <a:xfrm>
            <a:off x="250825" y="6237288"/>
            <a:ext cx="48323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0BD0D9"/>
              </a:buClr>
              <a:buSzPct val="95000"/>
              <a:buFont typeface="Wingdings 2" pitchFamily="18" charset="2"/>
              <a:buChar char=""/>
              <a:defRPr sz="2600">
                <a:solidFill>
                  <a:schemeClr val="tx1"/>
                </a:solidFill>
                <a:latin typeface="Constantia" pitchFamily="18" charset="0"/>
              </a:defRPr>
            </a:lvl1pPr>
            <a:lvl2pPr marL="742950" indent="-285750">
              <a:spcBef>
                <a:spcPct val="20000"/>
              </a:spcBef>
              <a:buClr>
                <a:schemeClr val="accent1"/>
              </a:buClr>
              <a:buSzPct val="85000"/>
              <a:buFont typeface="Wingdings 2" pitchFamily="18" charset="2"/>
              <a:buChar char=""/>
              <a:defRPr sz="2400">
                <a:solidFill>
                  <a:schemeClr val="tx1"/>
                </a:solidFill>
                <a:latin typeface="Constantia" pitchFamily="18" charset="0"/>
              </a:defRPr>
            </a:lvl2pPr>
            <a:lvl3pPr marL="1143000" indent="-228600">
              <a:spcBef>
                <a:spcPct val="20000"/>
              </a:spcBef>
              <a:buClr>
                <a:schemeClr val="accent2"/>
              </a:buClr>
              <a:buSzPct val="70000"/>
              <a:buFont typeface="Wingdings 2" pitchFamily="18" charset="2"/>
              <a:buChar char=""/>
              <a:defRPr sz="2100">
                <a:solidFill>
                  <a:schemeClr val="tx1"/>
                </a:solidFill>
                <a:latin typeface="Constantia" pitchFamily="18" charset="0"/>
              </a:defRPr>
            </a:lvl3pPr>
            <a:lvl4pPr marL="1600200" indent="-228600">
              <a:spcBef>
                <a:spcPct val="20000"/>
              </a:spcBef>
              <a:buClr>
                <a:srgbClr val="0BD0D9"/>
              </a:buClr>
              <a:buSzPct val="65000"/>
              <a:buFont typeface="Wingdings 2" pitchFamily="18" charset="2"/>
              <a:buChar char=""/>
              <a:defRPr sz="2000">
                <a:solidFill>
                  <a:schemeClr val="tx1"/>
                </a:solidFill>
                <a:latin typeface="Constantia" pitchFamily="18" charset="0"/>
              </a:defRPr>
            </a:lvl4pPr>
            <a:lvl5pPr marL="2057400" indent="-228600">
              <a:spcBef>
                <a:spcPct val="20000"/>
              </a:spcBef>
              <a:buClr>
                <a:srgbClr val="10CF9B"/>
              </a:buClr>
              <a:buSzPct val="65000"/>
              <a:buFont typeface="Wingdings 2" pitchFamily="18" charset="2"/>
              <a:buChar char=""/>
              <a:defRPr sz="2000">
                <a:solidFill>
                  <a:schemeClr val="tx1"/>
                </a:solidFill>
                <a:latin typeface="Constantia" pitchFamily="18" charset="0"/>
              </a:defRPr>
            </a:lvl5pPr>
            <a:lvl6pPr marL="2514600" indent="-22860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defRPr>
            </a:lvl6pPr>
            <a:lvl7pPr marL="2971800" indent="-22860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defRPr>
            </a:lvl7pPr>
            <a:lvl8pPr marL="3429000" indent="-22860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defRPr>
            </a:lvl8pPr>
            <a:lvl9pPr marL="3886200" indent="-22860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defRPr>
            </a:lvl9pPr>
          </a:lstStyle>
          <a:p>
            <a:pPr eaLnBrk="1" hangingPunct="1">
              <a:spcBef>
                <a:spcPct val="0"/>
              </a:spcBef>
              <a:buClrTx/>
              <a:buSzTx/>
              <a:buFontTx/>
              <a:buNone/>
            </a:pPr>
            <a:r>
              <a:rPr lang="en-GB" altLang="sv-SE" sz="1800">
                <a:latin typeface="Tahoma" pitchFamily="34" charset="0"/>
              </a:rPr>
              <a:t>En del av THC fäster till cellytan och blir kvar </a:t>
            </a:r>
            <a:endParaRPr lang="sv-SE" altLang="sv-SE" sz="1800">
              <a:latin typeface="Tahoma" pitchFamily="34" charset="0"/>
            </a:endParaRPr>
          </a:p>
        </p:txBody>
      </p:sp>
    </p:spTree>
    <p:extLst>
      <p:ext uri="{BB962C8B-B14F-4D97-AF65-F5344CB8AC3E}">
        <p14:creationId xmlns:p14="http://schemas.microsoft.com/office/powerpoint/2010/main" val="1536063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4066" name="Rectangle 2"/>
          <p:cNvSpPr>
            <a:spLocks noChangeArrowheads="1"/>
          </p:cNvSpPr>
          <p:nvPr/>
        </p:nvSpPr>
        <p:spPr bwMode="auto">
          <a:xfrm>
            <a:off x="395536" y="1532129"/>
            <a:ext cx="8341002" cy="2398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spcBef>
                <a:spcPct val="20000"/>
              </a:spcBef>
              <a:buClr>
                <a:srgbClr val="0BD0D9"/>
              </a:buClr>
              <a:buSzPct val="95000"/>
              <a:buFont typeface="Wingdings 2" pitchFamily="18" charset="2"/>
              <a:buChar char=""/>
              <a:defRPr sz="2600">
                <a:solidFill>
                  <a:schemeClr val="tx1"/>
                </a:solidFill>
                <a:latin typeface="Constantia" pitchFamily="18" charset="0"/>
              </a:defRPr>
            </a:lvl1pPr>
            <a:lvl2pPr marL="742950" indent="-285750">
              <a:spcBef>
                <a:spcPct val="20000"/>
              </a:spcBef>
              <a:buClr>
                <a:schemeClr val="accent1"/>
              </a:buClr>
              <a:buSzPct val="85000"/>
              <a:buFont typeface="Wingdings 2" pitchFamily="18" charset="2"/>
              <a:buChar char=""/>
              <a:defRPr sz="2400">
                <a:solidFill>
                  <a:schemeClr val="tx1"/>
                </a:solidFill>
                <a:latin typeface="Constantia" pitchFamily="18" charset="0"/>
              </a:defRPr>
            </a:lvl2pPr>
            <a:lvl3pPr marL="1143000" indent="-228600">
              <a:spcBef>
                <a:spcPct val="20000"/>
              </a:spcBef>
              <a:buClr>
                <a:schemeClr val="accent2"/>
              </a:buClr>
              <a:buSzPct val="70000"/>
              <a:buFont typeface="Wingdings 2" pitchFamily="18" charset="2"/>
              <a:buChar char=""/>
              <a:defRPr sz="2100">
                <a:solidFill>
                  <a:schemeClr val="tx1"/>
                </a:solidFill>
                <a:latin typeface="Constantia" pitchFamily="18" charset="0"/>
              </a:defRPr>
            </a:lvl3pPr>
            <a:lvl4pPr marL="1600200" indent="-228600">
              <a:spcBef>
                <a:spcPct val="20000"/>
              </a:spcBef>
              <a:buClr>
                <a:srgbClr val="0BD0D9"/>
              </a:buClr>
              <a:buSzPct val="65000"/>
              <a:buFont typeface="Wingdings 2" pitchFamily="18" charset="2"/>
              <a:buChar char=""/>
              <a:defRPr sz="2000">
                <a:solidFill>
                  <a:schemeClr val="tx1"/>
                </a:solidFill>
                <a:latin typeface="Constantia" pitchFamily="18" charset="0"/>
              </a:defRPr>
            </a:lvl4pPr>
            <a:lvl5pPr marL="2057400" indent="-228600">
              <a:spcBef>
                <a:spcPct val="20000"/>
              </a:spcBef>
              <a:buClr>
                <a:srgbClr val="10CF9B"/>
              </a:buClr>
              <a:buSzPct val="65000"/>
              <a:buFont typeface="Wingdings 2" pitchFamily="18" charset="2"/>
              <a:buChar char=""/>
              <a:defRPr sz="2000">
                <a:solidFill>
                  <a:schemeClr val="tx1"/>
                </a:solidFill>
                <a:latin typeface="Constantia" pitchFamily="18" charset="0"/>
              </a:defRPr>
            </a:lvl5pPr>
            <a:lvl6pPr marL="2514600" indent="-22860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defRPr>
            </a:lvl6pPr>
            <a:lvl7pPr marL="2971800" indent="-22860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defRPr>
            </a:lvl7pPr>
            <a:lvl8pPr marL="3429000" indent="-22860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defRPr>
            </a:lvl8pPr>
            <a:lvl9pPr marL="3886200" indent="-22860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defRPr>
            </a:lvl9pPr>
          </a:lstStyle>
          <a:p>
            <a:pPr eaLnBrk="1" hangingPunct="1">
              <a:lnSpc>
                <a:spcPct val="150000"/>
              </a:lnSpc>
              <a:spcBef>
                <a:spcPct val="0"/>
              </a:spcBef>
              <a:buClrTx/>
              <a:buSzTx/>
              <a:buFontTx/>
              <a:buNone/>
            </a:pPr>
            <a:r>
              <a:rPr lang="sv-SE" altLang="sv-SE" sz="2000" dirty="0">
                <a:latin typeface="+mn-lt"/>
              </a:rPr>
              <a:t>Det karakteriseras av:</a:t>
            </a:r>
          </a:p>
          <a:p>
            <a:pPr eaLnBrk="1" hangingPunct="1">
              <a:lnSpc>
                <a:spcPct val="150000"/>
              </a:lnSpc>
              <a:spcBef>
                <a:spcPct val="0"/>
              </a:spcBef>
              <a:buClrTx/>
              <a:buSzTx/>
              <a:buFontTx/>
              <a:buChar char="•"/>
            </a:pPr>
            <a:r>
              <a:rPr lang="sv-SE" altLang="sv-SE" sz="2000" dirty="0">
                <a:latin typeface="+mn-lt"/>
              </a:rPr>
              <a:t> att den passiva perioden </a:t>
            </a:r>
            <a:r>
              <a:rPr lang="sv-SE" altLang="sv-SE" sz="2000" dirty="0" smtClean="0">
                <a:latin typeface="+mn-lt"/>
              </a:rPr>
              <a:t>efter att det akuta ruset har avtagit tenderar </a:t>
            </a:r>
            <a:r>
              <a:rPr lang="sv-SE" altLang="sv-SE" sz="2000" dirty="0">
                <a:latin typeface="+mn-lt"/>
              </a:rPr>
              <a:t>att </a:t>
            </a:r>
            <a:endParaRPr lang="sv-SE" altLang="sv-SE" sz="2000" dirty="0" smtClean="0">
              <a:latin typeface="+mn-lt"/>
            </a:endParaRPr>
          </a:p>
          <a:p>
            <a:pPr eaLnBrk="1" hangingPunct="1">
              <a:lnSpc>
                <a:spcPct val="150000"/>
              </a:lnSpc>
              <a:spcBef>
                <a:spcPct val="0"/>
              </a:spcBef>
              <a:buClrTx/>
              <a:buSzTx/>
              <a:buNone/>
            </a:pPr>
            <a:r>
              <a:rPr lang="sv-SE" altLang="sv-SE" sz="2000" dirty="0">
                <a:latin typeface="+mn-lt"/>
              </a:rPr>
              <a:t> </a:t>
            </a:r>
            <a:r>
              <a:rPr lang="sv-SE" altLang="sv-SE" sz="2000" dirty="0" smtClean="0">
                <a:latin typeface="+mn-lt"/>
              </a:rPr>
              <a:t> bli </a:t>
            </a:r>
            <a:r>
              <a:rPr lang="sv-SE" altLang="sv-SE" sz="2000" dirty="0">
                <a:latin typeface="+mn-lt"/>
              </a:rPr>
              <a:t>längre och längre, </a:t>
            </a:r>
          </a:p>
          <a:p>
            <a:pPr eaLnBrk="1" hangingPunct="1">
              <a:lnSpc>
                <a:spcPct val="150000"/>
              </a:lnSpc>
              <a:spcBef>
                <a:spcPct val="0"/>
              </a:spcBef>
              <a:buClrTx/>
              <a:buSzTx/>
              <a:buFontTx/>
              <a:buChar char="•"/>
            </a:pPr>
            <a:r>
              <a:rPr lang="sv-SE" altLang="sv-SE" sz="2000" dirty="0">
                <a:latin typeface="+mn-lt"/>
              </a:rPr>
              <a:t> att när detta passiva och "sega" tillstånd blir för utmärkande så ger</a:t>
            </a:r>
          </a:p>
          <a:p>
            <a:pPr eaLnBrk="1" hangingPunct="1">
              <a:lnSpc>
                <a:spcPct val="150000"/>
              </a:lnSpc>
              <a:spcBef>
                <a:spcPct val="0"/>
              </a:spcBef>
              <a:buClrTx/>
              <a:buSzTx/>
              <a:buFontTx/>
              <a:buNone/>
            </a:pPr>
            <a:r>
              <a:rPr lang="sv-SE" altLang="sv-SE" sz="2000" dirty="0">
                <a:latin typeface="+mn-lt"/>
              </a:rPr>
              <a:t>  det akuta ruset cannabisrökaren en känsla av att bli "normal". </a:t>
            </a:r>
          </a:p>
        </p:txBody>
      </p:sp>
      <p:sp>
        <p:nvSpPr>
          <p:cNvPr id="13315" name="Rectangle 3"/>
          <p:cNvSpPr>
            <a:spLocks noChangeArrowheads="1"/>
          </p:cNvSpPr>
          <p:nvPr/>
        </p:nvSpPr>
        <p:spPr bwMode="auto">
          <a:xfrm>
            <a:off x="179512" y="116632"/>
            <a:ext cx="9505291"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rnd">
                <a:solidFill>
                  <a:srgbClr val="000000"/>
                </a:solidFill>
                <a:miter lim="800000"/>
                <a:headEnd type="none" w="sm" len="sm"/>
                <a:tailEnd type="none" w="med" len="lg"/>
              </a14:hiddenLine>
            </a:ext>
          </a:extLst>
        </p:spPr>
        <p:txBody>
          <a:bodyPr wrap="square">
            <a:spAutoFit/>
          </a:bodyPr>
          <a:lstStyle>
            <a:lvl1pPr>
              <a:spcBef>
                <a:spcPct val="20000"/>
              </a:spcBef>
              <a:buClr>
                <a:srgbClr val="0BD0D9"/>
              </a:buClr>
              <a:buSzPct val="95000"/>
              <a:buFont typeface="Wingdings 2" pitchFamily="18" charset="2"/>
              <a:buChar char=""/>
              <a:defRPr sz="2600">
                <a:solidFill>
                  <a:schemeClr val="tx1"/>
                </a:solidFill>
                <a:latin typeface="Constantia" pitchFamily="18" charset="0"/>
              </a:defRPr>
            </a:lvl1pPr>
            <a:lvl2pPr marL="742950" indent="-285750">
              <a:spcBef>
                <a:spcPct val="20000"/>
              </a:spcBef>
              <a:buClr>
                <a:schemeClr val="accent1"/>
              </a:buClr>
              <a:buSzPct val="85000"/>
              <a:buFont typeface="Wingdings 2" pitchFamily="18" charset="2"/>
              <a:buChar char=""/>
              <a:defRPr sz="2400">
                <a:solidFill>
                  <a:schemeClr val="tx1"/>
                </a:solidFill>
                <a:latin typeface="Constantia" pitchFamily="18" charset="0"/>
              </a:defRPr>
            </a:lvl2pPr>
            <a:lvl3pPr marL="1143000" indent="-228600">
              <a:spcBef>
                <a:spcPct val="20000"/>
              </a:spcBef>
              <a:buClr>
                <a:schemeClr val="accent2"/>
              </a:buClr>
              <a:buSzPct val="70000"/>
              <a:buFont typeface="Wingdings 2" pitchFamily="18" charset="2"/>
              <a:buChar char=""/>
              <a:defRPr sz="2100">
                <a:solidFill>
                  <a:schemeClr val="tx1"/>
                </a:solidFill>
                <a:latin typeface="Constantia" pitchFamily="18" charset="0"/>
              </a:defRPr>
            </a:lvl3pPr>
            <a:lvl4pPr marL="1600200" indent="-228600">
              <a:spcBef>
                <a:spcPct val="20000"/>
              </a:spcBef>
              <a:buClr>
                <a:srgbClr val="0BD0D9"/>
              </a:buClr>
              <a:buSzPct val="65000"/>
              <a:buFont typeface="Wingdings 2" pitchFamily="18" charset="2"/>
              <a:buChar char=""/>
              <a:defRPr sz="2000">
                <a:solidFill>
                  <a:schemeClr val="tx1"/>
                </a:solidFill>
                <a:latin typeface="Constantia" pitchFamily="18" charset="0"/>
              </a:defRPr>
            </a:lvl4pPr>
            <a:lvl5pPr marL="2057400" indent="-228600">
              <a:spcBef>
                <a:spcPct val="20000"/>
              </a:spcBef>
              <a:buClr>
                <a:srgbClr val="10CF9B"/>
              </a:buClr>
              <a:buSzPct val="65000"/>
              <a:buFont typeface="Wingdings 2" pitchFamily="18" charset="2"/>
              <a:buChar char=""/>
              <a:defRPr sz="2000">
                <a:solidFill>
                  <a:schemeClr val="tx1"/>
                </a:solidFill>
                <a:latin typeface="Constantia" pitchFamily="18" charset="0"/>
              </a:defRPr>
            </a:lvl5pPr>
            <a:lvl6pPr marL="2514600" indent="-22860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defRPr>
            </a:lvl6pPr>
            <a:lvl7pPr marL="2971800" indent="-22860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defRPr>
            </a:lvl7pPr>
            <a:lvl8pPr marL="3429000" indent="-22860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defRPr>
            </a:lvl8pPr>
            <a:lvl9pPr marL="3886200" indent="-22860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defRPr>
            </a:lvl9pPr>
          </a:lstStyle>
          <a:p>
            <a:pPr>
              <a:spcBef>
                <a:spcPct val="0"/>
              </a:spcBef>
              <a:buClrTx/>
              <a:buSzTx/>
              <a:buNone/>
            </a:pPr>
            <a:r>
              <a:rPr lang="sv-SE" altLang="sv-SE" sz="3200" dirty="0" smtClean="0">
                <a:latin typeface="+mj-lt"/>
                <a:cs typeface="Calibri" panose="020F0502020204030204" pitchFamily="34" charset="0"/>
              </a:rPr>
              <a:t>Kronisk/Förlängd påverkan</a:t>
            </a:r>
            <a:r>
              <a:rPr lang="sv-SE" altLang="sv-SE" sz="3200" dirty="0" smtClean="0">
                <a:latin typeface="+mj-lt"/>
              </a:rPr>
              <a:t> är ett </a:t>
            </a:r>
            <a:r>
              <a:rPr lang="sv-SE" altLang="sv-SE" sz="3200" dirty="0">
                <a:latin typeface="+mj-lt"/>
              </a:rPr>
              <a:t>tillstånd som växer fram </a:t>
            </a:r>
            <a:r>
              <a:rPr lang="sv-SE" altLang="sv-SE" sz="3200" dirty="0" smtClean="0">
                <a:latin typeface="+mj-lt"/>
              </a:rPr>
              <a:t>efter </a:t>
            </a:r>
            <a:r>
              <a:rPr lang="sv-SE" altLang="sv-SE" sz="3200" dirty="0">
                <a:latin typeface="+mj-lt"/>
              </a:rPr>
              <a:t>ett </a:t>
            </a:r>
            <a:r>
              <a:rPr lang="sv-SE" altLang="sv-SE" sz="3200" dirty="0" smtClean="0">
                <a:latin typeface="+mj-lt"/>
              </a:rPr>
              <a:t>antal års (?) </a:t>
            </a:r>
            <a:r>
              <a:rPr lang="sv-SE" altLang="sv-SE" sz="3200" dirty="0">
                <a:latin typeface="+mj-lt"/>
              </a:rPr>
              <a:t>regelbundet användande </a:t>
            </a:r>
            <a:endParaRPr lang="sv-SE" altLang="sv-SE" sz="3200" dirty="0" smtClean="0">
              <a:latin typeface="+mj-lt"/>
            </a:endParaRPr>
          </a:p>
          <a:p>
            <a:pPr>
              <a:spcBef>
                <a:spcPct val="0"/>
              </a:spcBef>
              <a:buClrTx/>
              <a:buSzTx/>
              <a:buNone/>
            </a:pPr>
            <a:r>
              <a:rPr lang="sv-SE" altLang="sv-SE" sz="3200" dirty="0">
                <a:latin typeface="+mj-lt"/>
              </a:rPr>
              <a:t>a</a:t>
            </a:r>
            <a:r>
              <a:rPr lang="sv-SE" altLang="sv-SE" sz="3200" dirty="0" smtClean="0">
                <a:latin typeface="+mj-lt"/>
              </a:rPr>
              <a:t>v cannabis</a:t>
            </a:r>
            <a:r>
              <a:rPr lang="sv-SE" altLang="sv-SE" sz="3200" dirty="0">
                <a:latin typeface="+mj-lt"/>
              </a:rPr>
              <a:t>.</a:t>
            </a:r>
          </a:p>
        </p:txBody>
      </p:sp>
      <p:sp>
        <p:nvSpPr>
          <p:cNvPr id="2" name="Rektangel 1"/>
          <p:cNvSpPr/>
          <p:nvPr/>
        </p:nvSpPr>
        <p:spPr>
          <a:xfrm>
            <a:off x="533589" y="4077072"/>
            <a:ext cx="8064896" cy="2169825"/>
          </a:xfrm>
          <a:prstGeom prst="rect">
            <a:avLst/>
          </a:prstGeom>
        </p:spPr>
        <p:txBody>
          <a:bodyPr wrap="square">
            <a:spAutoFit/>
          </a:bodyPr>
          <a:lstStyle/>
          <a:p>
            <a:pPr fontAlgn="base">
              <a:lnSpc>
                <a:spcPct val="150000"/>
              </a:lnSpc>
            </a:pPr>
            <a:r>
              <a:rPr lang="sv-SE" dirty="0"/>
              <a:t>En </a:t>
            </a:r>
            <a:r>
              <a:rPr lang="sv-SE" b="1" dirty="0" smtClean="0"/>
              <a:t>HYPOTES</a:t>
            </a:r>
            <a:r>
              <a:rPr lang="sv-SE" dirty="0" smtClean="0"/>
              <a:t> kan </a:t>
            </a:r>
            <a:r>
              <a:rPr lang="sv-SE" dirty="0"/>
              <a:t>vara att efter en viss tid i </a:t>
            </a:r>
            <a:r>
              <a:rPr lang="sv-SE" dirty="0" smtClean="0"/>
              <a:t>eliminationsprocessen, </a:t>
            </a:r>
          </a:p>
          <a:p>
            <a:pPr marL="285750" indent="-285750" fontAlgn="base">
              <a:lnSpc>
                <a:spcPct val="150000"/>
              </a:lnSpc>
              <a:buFont typeface="Arial" panose="020B0604020202020204" pitchFamily="34" charset="0"/>
              <a:buChar char="•"/>
            </a:pPr>
            <a:r>
              <a:rPr lang="sv-SE" dirty="0" smtClean="0"/>
              <a:t>så </a:t>
            </a:r>
            <a:r>
              <a:rPr lang="sv-SE" dirty="0"/>
              <a:t>ger THC inte den psyko-aktiva aktiva effekten, </a:t>
            </a:r>
            <a:endParaRPr lang="sv-SE" dirty="0" smtClean="0"/>
          </a:p>
          <a:p>
            <a:pPr marL="285750" indent="-285750" fontAlgn="base">
              <a:lnSpc>
                <a:spcPct val="150000"/>
              </a:lnSpc>
              <a:buFont typeface="Arial" panose="020B0604020202020204" pitchFamily="34" charset="0"/>
              <a:buChar char="•"/>
            </a:pPr>
            <a:r>
              <a:rPr lang="sv-SE" dirty="0" smtClean="0"/>
              <a:t>utan </a:t>
            </a:r>
            <a:r>
              <a:rPr lang="sv-SE" dirty="0"/>
              <a:t>GABA påverkan medför en nedreglering av aktiviteteten i de exekutiva funktionerna och påverkar såvitt vi kan förstå idag inte belöningssystemet exitatoriskt.</a:t>
            </a:r>
          </a:p>
        </p:txBody>
      </p:sp>
    </p:spTree>
    <p:extLst>
      <p:ext uri="{BB962C8B-B14F-4D97-AF65-F5344CB8AC3E}">
        <p14:creationId xmlns:p14="http://schemas.microsoft.com/office/powerpoint/2010/main" val="2641371988"/>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84066"/>
                                        </p:tgtEl>
                                        <p:attrNameLst>
                                          <p:attrName>style.visibility</p:attrName>
                                        </p:attrNameLst>
                                      </p:cBhvr>
                                      <p:to>
                                        <p:strVal val="visible"/>
                                      </p:to>
                                    </p:set>
                                    <p:anim calcmode="lin" valueType="num">
                                      <p:cBhvr additive="base">
                                        <p:cTn id="7" dur="500" fill="hold"/>
                                        <p:tgtEl>
                                          <p:spTgt spid="984066"/>
                                        </p:tgtEl>
                                        <p:attrNameLst>
                                          <p:attrName>ppt_x</p:attrName>
                                        </p:attrNameLst>
                                      </p:cBhvr>
                                      <p:tavLst>
                                        <p:tav tm="0">
                                          <p:val>
                                            <p:strVal val="0-#ppt_w/2"/>
                                          </p:val>
                                        </p:tav>
                                        <p:tav tm="100000">
                                          <p:val>
                                            <p:strVal val="#ppt_x"/>
                                          </p:val>
                                        </p:tav>
                                      </p:tavLst>
                                    </p:anim>
                                    <p:anim calcmode="lin" valueType="num">
                                      <p:cBhvr additive="base">
                                        <p:cTn id="8" dur="500" fill="hold"/>
                                        <p:tgtEl>
                                          <p:spTgt spid="98406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984066">
                                            <p:txEl>
                                              <p:pRg st="1" end="1"/>
                                            </p:txEl>
                                          </p:spTgt>
                                        </p:tgtEl>
                                        <p:attrNameLst>
                                          <p:attrName>style.visibility</p:attrName>
                                        </p:attrNameLst>
                                      </p:cBhvr>
                                      <p:to>
                                        <p:strVal val="visible"/>
                                      </p:to>
                                    </p:set>
                                    <p:animEffect transition="in" filter="fade">
                                      <p:cBhvr>
                                        <p:cTn id="13" dur="500"/>
                                        <p:tgtEl>
                                          <p:spTgt spid="984066">
                                            <p:txEl>
                                              <p:pRg st="1" end="1"/>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984066">
                                            <p:txEl>
                                              <p:pRg st="2" end="2"/>
                                            </p:txEl>
                                          </p:spTgt>
                                        </p:tgtEl>
                                        <p:attrNameLst>
                                          <p:attrName>style.visibility</p:attrName>
                                        </p:attrNameLst>
                                      </p:cBhvr>
                                      <p:to>
                                        <p:strVal val="visible"/>
                                      </p:to>
                                    </p:set>
                                    <p:animEffect transition="in" filter="fade">
                                      <p:cBhvr>
                                        <p:cTn id="16" dur="500"/>
                                        <p:tgtEl>
                                          <p:spTgt spid="984066">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984066">
                                            <p:txEl>
                                              <p:pRg st="3" end="3"/>
                                            </p:txEl>
                                          </p:spTgt>
                                        </p:tgtEl>
                                        <p:attrNameLst>
                                          <p:attrName>style.visibility</p:attrName>
                                        </p:attrNameLst>
                                      </p:cBhvr>
                                      <p:to>
                                        <p:strVal val="visible"/>
                                      </p:to>
                                    </p:set>
                                    <p:animEffect transition="in" filter="fade">
                                      <p:cBhvr>
                                        <p:cTn id="21" dur="500"/>
                                        <p:tgtEl>
                                          <p:spTgt spid="984066">
                                            <p:txEl>
                                              <p:pRg st="3" end="3"/>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984066">
                                            <p:txEl>
                                              <p:pRg st="4" end="4"/>
                                            </p:txEl>
                                          </p:spTgt>
                                        </p:tgtEl>
                                        <p:attrNameLst>
                                          <p:attrName>style.visibility</p:attrName>
                                        </p:attrNameLst>
                                      </p:cBhvr>
                                      <p:to>
                                        <p:strVal val="visible"/>
                                      </p:to>
                                    </p:set>
                                    <p:animEffect transition="in" filter="fade">
                                      <p:cBhvr>
                                        <p:cTn id="24" dur="500"/>
                                        <p:tgtEl>
                                          <p:spTgt spid="984066">
                                            <p:txEl>
                                              <p:pRg st="4" end="4"/>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2">
                                            <p:txEl>
                                              <p:pRg st="0" end="0"/>
                                            </p:txEl>
                                          </p:spTgt>
                                        </p:tgtEl>
                                        <p:attrNameLst>
                                          <p:attrName>style.visibility</p:attrName>
                                        </p:attrNameLst>
                                      </p:cBhvr>
                                      <p:to>
                                        <p:strVal val="visible"/>
                                      </p:to>
                                    </p:set>
                                    <p:animEffect transition="in" filter="fade">
                                      <p:cBhvr>
                                        <p:cTn id="29" dur="500"/>
                                        <p:tgtEl>
                                          <p:spTgt spid="2">
                                            <p:txEl>
                                              <p:pRg st="0" end="0"/>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nodeType="clickEffect">
                                  <p:stCondLst>
                                    <p:cond delay="0"/>
                                  </p:stCondLst>
                                  <p:childTnLst>
                                    <p:set>
                                      <p:cBhvr>
                                        <p:cTn id="33" dur="1" fill="hold">
                                          <p:stCondLst>
                                            <p:cond delay="0"/>
                                          </p:stCondLst>
                                        </p:cTn>
                                        <p:tgtEl>
                                          <p:spTgt spid="2">
                                            <p:txEl>
                                              <p:pRg st="1" end="1"/>
                                            </p:txEl>
                                          </p:spTgt>
                                        </p:tgtEl>
                                        <p:attrNameLst>
                                          <p:attrName>style.visibility</p:attrName>
                                        </p:attrNameLst>
                                      </p:cBhvr>
                                      <p:to>
                                        <p:strVal val="visible"/>
                                      </p:to>
                                    </p:set>
                                    <p:animEffect transition="in" filter="fade">
                                      <p:cBhvr>
                                        <p:cTn id="34" dur="500"/>
                                        <p:tgtEl>
                                          <p:spTgt spid="2">
                                            <p:txEl>
                                              <p:pRg st="1" end="1"/>
                                            </p:txEl>
                                          </p:spTgt>
                                        </p:tgtEl>
                                      </p:cBhvr>
                                    </p:animEffect>
                                  </p:childTnLst>
                                </p:cTn>
                              </p:par>
                              <p:par>
                                <p:cTn id="35" presetID="10" presetClass="entr" presetSubtype="0" fill="hold" nodeType="withEffect">
                                  <p:stCondLst>
                                    <p:cond delay="0"/>
                                  </p:stCondLst>
                                  <p:childTnLst>
                                    <p:set>
                                      <p:cBhvr>
                                        <p:cTn id="36" dur="1" fill="hold">
                                          <p:stCondLst>
                                            <p:cond delay="0"/>
                                          </p:stCondLst>
                                        </p:cTn>
                                        <p:tgtEl>
                                          <p:spTgt spid="2">
                                            <p:txEl>
                                              <p:pRg st="2" end="2"/>
                                            </p:txEl>
                                          </p:spTgt>
                                        </p:tgtEl>
                                        <p:attrNameLst>
                                          <p:attrName>style.visibility</p:attrName>
                                        </p:attrNameLst>
                                      </p:cBhvr>
                                      <p:to>
                                        <p:strVal val="visible"/>
                                      </p:to>
                                    </p:set>
                                    <p:animEffect transition="in" filter="fade">
                                      <p:cBhvr>
                                        <p:cTn id="3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4066"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pPr fontAlgn="base"/>
            <a:r>
              <a:rPr lang="sv-SE" dirty="0" smtClean="0"/>
              <a:t>Den forskning som stödjer upp detta är </a:t>
            </a:r>
            <a:endParaRPr lang="sv-SE" dirty="0"/>
          </a:p>
        </p:txBody>
      </p:sp>
      <p:sp>
        <p:nvSpPr>
          <p:cNvPr id="3" name="Platshållare för innehåll 2"/>
          <p:cNvSpPr>
            <a:spLocks noGrp="1"/>
          </p:cNvSpPr>
          <p:nvPr>
            <p:ph idx="1"/>
          </p:nvPr>
        </p:nvSpPr>
        <p:spPr/>
        <p:txBody>
          <a:bodyPr>
            <a:normAutofit fontScale="92500" lnSpcReduction="20000"/>
          </a:bodyPr>
          <a:lstStyle/>
          <a:p>
            <a:pPr lvl="0"/>
            <a:r>
              <a:rPr lang="en-GB" dirty="0" err="1" smtClean="0"/>
              <a:t>Agurell</a:t>
            </a:r>
            <a:r>
              <a:rPr lang="en-GB" dirty="0"/>
              <a:t>, S, </a:t>
            </a:r>
            <a:r>
              <a:rPr lang="en-GB" dirty="0" err="1"/>
              <a:t>Halldin</a:t>
            </a:r>
            <a:r>
              <a:rPr lang="en-GB" dirty="0"/>
              <a:t>, </a:t>
            </a:r>
            <a:r>
              <a:rPr lang="en-GB" dirty="0" err="1"/>
              <a:t>M.,Lindgren</a:t>
            </a:r>
            <a:r>
              <a:rPr lang="en-GB" dirty="0"/>
              <a:t>, J-E., </a:t>
            </a:r>
            <a:r>
              <a:rPr lang="en-GB" dirty="0" err="1"/>
              <a:t>Ohlsson</a:t>
            </a:r>
            <a:r>
              <a:rPr lang="en-GB" dirty="0"/>
              <a:t>, A., Widman, M., Gillespie, H., and Hollister, L.E. (1986). Pharmacokinetics and metabolism of delta-1-tetrahydrocannabinol and other cannabinoids with emphasis on man. Pharmacological reviews. Vol.38, No. 1: 21-43.</a:t>
            </a:r>
            <a:endParaRPr lang="sv-SE" dirty="0"/>
          </a:p>
          <a:p>
            <a:pPr lvl="0"/>
            <a:r>
              <a:rPr lang="en-GB" dirty="0"/>
              <a:t>Johansson, G., Pharmacokinetic studies on cannabinoids in man. </a:t>
            </a:r>
            <a:r>
              <a:rPr lang="en-GB" dirty="0" err="1"/>
              <a:t>Acta</a:t>
            </a:r>
            <a:r>
              <a:rPr lang="en-GB" dirty="0"/>
              <a:t> </a:t>
            </a:r>
            <a:r>
              <a:rPr lang="en-GB" dirty="0" err="1"/>
              <a:t>Universitatis</a:t>
            </a:r>
            <a:r>
              <a:rPr lang="en-GB" dirty="0"/>
              <a:t> </a:t>
            </a:r>
            <a:r>
              <a:rPr lang="en-GB" dirty="0" err="1"/>
              <a:t>Upsaliensis</a:t>
            </a:r>
            <a:r>
              <a:rPr lang="en-GB" dirty="0"/>
              <a:t>, comprehensive Summaries of Uppsala Dissertations from the faculty of Pharmacy 1988.</a:t>
            </a:r>
            <a:endParaRPr lang="sv-SE" dirty="0"/>
          </a:p>
          <a:p>
            <a:pPr lvl="0" fontAlgn="base"/>
            <a:r>
              <a:rPr lang="en-GB" dirty="0"/>
              <a:t>Bergamaschi MM et al. (2013). Impact of Prolonged Cannabinoid Excretion in Chronic Daily Cannabis Smokers' Blood on Per Se Drugged Driving Laws. </a:t>
            </a:r>
            <a:r>
              <a:rPr lang="en-GB" i="1" dirty="0"/>
              <a:t>Clinical Chemistry</a:t>
            </a:r>
            <a:r>
              <a:rPr lang="en-GB" dirty="0"/>
              <a:t>. 2013 Mar;59(3):519-26. </a:t>
            </a:r>
            <a:endParaRPr lang="sv-SE" dirty="0"/>
          </a:p>
        </p:txBody>
      </p:sp>
    </p:spTree>
    <p:extLst>
      <p:ext uri="{BB962C8B-B14F-4D97-AF65-F5344CB8AC3E}">
        <p14:creationId xmlns:p14="http://schemas.microsoft.com/office/powerpoint/2010/main" val="12105918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RSFS084\Hem9$\121289\My Pictures\F1_larg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950" y="646113"/>
            <a:ext cx="8940800" cy="5113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3" name="Rektangel 6"/>
          <p:cNvSpPr>
            <a:spLocks noChangeArrowheads="1"/>
          </p:cNvSpPr>
          <p:nvPr/>
        </p:nvSpPr>
        <p:spPr bwMode="auto">
          <a:xfrm>
            <a:off x="468313" y="0"/>
            <a:ext cx="847407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0BD0D9"/>
              </a:buClr>
              <a:buSzPct val="95000"/>
              <a:buFont typeface="Wingdings 2" pitchFamily="18" charset="2"/>
              <a:buChar char=""/>
              <a:defRPr sz="2600">
                <a:solidFill>
                  <a:schemeClr val="tx1"/>
                </a:solidFill>
                <a:latin typeface="Constantia" pitchFamily="18" charset="0"/>
              </a:defRPr>
            </a:lvl1pPr>
            <a:lvl2pPr marL="742950" indent="-285750">
              <a:spcBef>
                <a:spcPct val="20000"/>
              </a:spcBef>
              <a:buClr>
                <a:schemeClr val="accent1"/>
              </a:buClr>
              <a:buSzPct val="85000"/>
              <a:buFont typeface="Wingdings 2" pitchFamily="18" charset="2"/>
              <a:buChar char=""/>
              <a:defRPr sz="2400">
                <a:solidFill>
                  <a:schemeClr val="tx1"/>
                </a:solidFill>
                <a:latin typeface="Constantia" pitchFamily="18" charset="0"/>
              </a:defRPr>
            </a:lvl2pPr>
            <a:lvl3pPr marL="1143000" indent="-228600">
              <a:spcBef>
                <a:spcPct val="20000"/>
              </a:spcBef>
              <a:buClr>
                <a:schemeClr val="accent2"/>
              </a:buClr>
              <a:buSzPct val="70000"/>
              <a:buFont typeface="Wingdings 2" pitchFamily="18" charset="2"/>
              <a:buChar char=""/>
              <a:defRPr sz="2100">
                <a:solidFill>
                  <a:schemeClr val="tx1"/>
                </a:solidFill>
                <a:latin typeface="Constantia" pitchFamily="18" charset="0"/>
              </a:defRPr>
            </a:lvl3pPr>
            <a:lvl4pPr marL="1600200" indent="-228600">
              <a:spcBef>
                <a:spcPct val="20000"/>
              </a:spcBef>
              <a:buClr>
                <a:srgbClr val="0BD0D9"/>
              </a:buClr>
              <a:buSzPct val="65000"/>
              <a:buFont typeface="Wingdings 2" pitchFamily="18" charset="2"/>
              <a:buChar char=""/>
              <a:defRPr sz="2000">
                <a:solidFill>
                  <a:schemeClr val="tx1"/>
                </a:solidFill>
                <a:latin typeface="Constantia" pitchFamily="18" charset="0"/>
              </a:defRPr>
            </a:lvl4pPr>
            <a:lvl5pPr marL="2057400" indent="-228600">
              <a:spcBef>
                <a:spcPct val="20000"/>
              </a:spcBef>
              <a:buClr>
                <a:srgbClr val="10CF9B"/>
              </a:buClr>
              <a:buSzPct val="65000"/>
              <a:buFont typeface="Wingdings 2" pitchFamily="18" charset="2"/>
              <a:buChar char=""/>
              <a:defRPr sz="2000">
                <a:solidFill>
                  <a:schemeClr val="tx1"/>
                </a:solidFill>
                <a:latin typeface="Constantia" pitchFamily="18" charset="0"/>
              </a:defRPr>
            </a:lvl5pPr>
            <a:lvl6pPr marL="2514600" indent="-22860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defRPr>
            </a:lvl6pPr>
            <a:lvl7pPr marL="2971800" indent="-22860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defRPr>
            </a:lvl7pPr>
            <a:lvl8pPr marL="3429000" indent="-22860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defRPr>
            </a:lvl8pPr>
            <a:lvl9pPr marL="3886200" indent="-22860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defRPr>
            </a:lvl9pPr>
          </a:lstStyle>
          <a:p>
            <a:pPr eaLnBrk="1" hangingPunct="1">
              <a:spcBef>
                <a:spcPct val="0"/>
              </a:spcBef>
              <a:buClrTx/>
              <a:buSzTx/>
              <a:buFontTx/>
              <a:buNone/>
            </a:pPr>
            <a:r>
              <a:rPr lang="sv-SE" altLang="sv-SE" sz="1800" b="1">
                <a:latin typeface="Tahoma" pitchFamily="34" charset="0"/>
              </a:rPr>
              <a:t>Impact of Prolonged Cannabinoid Excretion in Chronic Daily Cannabis Smokers' Blood on Per Se Drugged Driving Laws</a:t>
            </a:r>
            <a:endParaRPr lang="sv-SE" altLang="sv-SE" sz="1800">
              <a:latin typeface="Tahoma" pitchFamily="34" charset="0"/>
            </a:endParaRPr>
          </a:p>
        </p:txBody>
      </p:sp>
      <p:sp>
        <p:nvSpPr>
          <p:cNvPr id="15364" name="Rektangel 8"/>
          <p:cNvSpPr>
            <a:spLocks noChangeArrowheads="1"/>
          </p:cNvSpPr>
          <p:nvPr/>
        </p:nvSpPr>
        <p:spPr bwMode="auto">
          <a:xfrm>
            <a:off x="468313" y="6227763"/>
            <a:ext cx="84740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0BD0D9"/>
              </a:buClr>
              <a:buSzPct val="95000"/>
              <a:buFont typeface="Wingdings 2" pitchFamily="18" charset="2"/>
              <a:buChar char=""/>
              <a:defRPr sz="2600">
                <a:solidFill>
                  <a:schemeClr val="tx1"/>
                </a:solidFill>
                <a:latin typeface="Constantia" pitchFamily="18" charset="0"/>
              </a:defRPr>
            </a:lvl1pPr>
            <a:lvl2pPr marL="742950" indent="-285750">
              <a:spcBef>
                <a:spcPct val="20000"/>
              </a:spcBef>
              <a:buClr>
                <a:schemeClr val="accent1"/>
              </a:buClr>
              <a:buSzPct val="85000"/>
              <a:buFont typeface="Wingdings 2" pitchFamily="18" charset="2"/>
              <a:buChar char=""/>
              <a:defRPr sz="2400">
                <a:solidFill>
                  <a:schemeClr val="tx1"/>
                </a:solidFill>
                <a:latin typeface="Constantia" pitchFamily="18" charset="0"/>
              </a:defRPr>
            </a:lvl2pPr>
            <a:lvl3pPr marL="1143000" indent="-228600">
              <a:spcBef>
                <a:spcPct val="20000"/>
              </a:spcBef>
              <a:buClr>
                <a:schemeClr val="accent2"/>
              </a:buClr>
              <a:buSzPct val="70000"/>
              <a:buFont typeface="Wingdings 2" pitchFamily="18" charset="2"/>
              <a:buChar char=""/>
              <a:defRPr sz="2100">
                <a:solidFill>
                  <a:schemeClr val="tx1"/>
                </a:solidFill>
                <a:latin typeface="Constantia" pitchFamily="18" charset="0"/>
              </a:defRPr>
            </a:lvl3pPr>
            <a:lvl4pPr marL="1600200" indent="-228600">
              <a:spcBef>
                <a:spcPct val="20000"/>
              </a:spcBef>
              <a:buClr>
                <a:srgbClr val="0BD0D9"/>
              </a:buClr>
              <a:buSzPct val="65000"/>
              <a:buFont typeface="Wingdings 2" pitchFamily="18" charset="2"/>
              <a:buChar char=""/>
              <a:defRPr sz="2000">
                <a:solidFill>
                  <a:schemeClr val="tx1"/>
                </a:solidFill>
                <a:latin typeface="Constantia" pitchFamily="18" charset="0"/>
              </a:defRPr>
            </a:lvl4pPr>
            <a:lvl5pPr marL="2057400" indent="-228600">
              <a:spcBef>
                <a:spcPct val="20000"/>
              </a:spcBef>
              <a:buClr>
                <a:srgbClr val="10CF9B"/>
              </a:buClr>
              <a:buSzPct val="65000"/>
              <a:buFont typeface="Wingdings 2" pitchFamily="18" charset="2"/>
              <a:buChar char=""/>
              <a:defRPr sz="2000">
                <a:solidFill>
                  <a:schemeClr val="tx1"/>
                </a:solidFill>
                <a:latin typeface="Constantia" pitchFamily="18" charset="0"/>
              </a:defRPr>
            </a:lvl5pPr>
            <a:lvl6pPr marL="2514600" indent="-22860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defRPr>
            </a:lvl6pPr>
            <a:lvl7pPr marL="2971800" indent="-22860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defRPr>
            </a:lvl7pPr>
            <a:lvl8pPr marL="3429000" indent="-22860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defRPr>
            </a:lvl8pPr>
            <a:lvl9pPr marL="3886200" indent="-228600" eaLnBrk="0" fontAlgn="base" hangingPunct="0">
              <a:spcBef>
                <a:spcPct val="20000"/>
              </a:spcBef>
              <a:spcAft>
                <a:spcPct val="0"/>
              </a:spcAft>
              <a:buClr>
                <a:srgbClr val="10CF9B"/>
              </a:buClr>
              <a:buSzPct val="65000"/>
              <a:buFont typeface="Wingdings 2" pitchFamily="18" charset="2"/>
              <a:buChar char=""/>
              <a:defRPr sz="2000">
                <a:solidFill>
                  <a:schemeClr val="tx1"/>
                </a:solidFill>
                <a:latin typeface="Constantia" pitchFamily="18" charset="0"/>
              </a:defRPr>
            </a:lvl9pPr>
          </a:lstStyle>
          <a:p>
            <a:pPr eaLnBrk="1" hangingPunct="1">
              <a:spcBef>
                <a:spcPct val="0"/>
              </a:spcBef>
              <a:buClrTx/>
              <a:buSzTx/>
              <a:buFontTx/>
              <a:buNone/>
            </a:pPr>
            <a:r>
              <a:rPr lang="sv-SE" altLang="sv-SE" sz="1800">
                <a:latin typeface="Tahoma" pitchFamily="34" charset="0"/>
              </a:rPr>
              <a:t>Bergamaschi MM et al </a:t>
            </a:r>
            <a:r>
              <a:rPr lang="sv-SE" altLang="sv-SE" sz="1800" i="1">
                <a:latin typeface="Tahoma" pitchFamily="34" charset="0"/>
              </a:rPr>
              <a:t>Clinical Chemistry</a:t>
            </a:r>
            <a:r>
              <a:rPr lang="sv-SE" altLang="sv-SE" sz="1800">
                <a:latin typeface="Tahoma" pitchFamily="34" charset="0"/>
              </a:rPr>
              <a:t>. 2013 Mar;59(3):519-26.</a:t>
            </a:r>
          </a:p>
        </p:txBody>
      </p:sp>
    </p:spTree>
    <p:extLst>
      <p:ext uri="{BB962C8B-B14F-4D97-AF65-F5344CB8AC3E}">
        <p14:creationId xmlns:p14="http://schemas.microsoft.com/office/powerpoint/2010/main" val="195583644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öd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Flöde">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öde">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2533</TotalTime>
  <Words>1221</Words>
  <Application>Microsoft Office PowerPoint</Application>
  <PresentationFormat>Bildspel på skärmen (4:3)</PresentationFormat>
  <Paragraphs>120</Paragraphs>
  <Slides>18</Slides>
  <Notes>3</Notes>
  <HiddenSlides>0</HiddenSlides>
  <MMClips>0</MMClips>
  <ScaleCrop>false</ScaleCrop>
  <HeadingPairs>
    <vt:vector size="6" baseType="variant">
      <vt:variant>
        <vt:lpstr>Tema</vt:lpstr>
      </vt:variant>
      <vt:variant>
        <vt:i4>1</vt:i4>
      </vt:variant>
      <vt:variant>
        <vt:lpstr>Serverprogram för OLE-inbäddning</vt:lpstr>
      </vt:variant>
      <vt:variant>
        <vt:i4>1</vt:i4>
      </vt:variant>
      <vt:variant>
        <vt:lpstr>Bildrubriker</vt:lpstr>
      </vt:variant>
      <vt:variant>
        <vt:i4>18</vt:i4>
      </vt:variant>
    </vt:vector>
  </HeadingPairs>
  <TitlesOfParts>
    <vt:vector size="20" baseType="lpstr">
      <vt:lpstr>Flöde</vt:lpstr>
      <vt:lpstr>Bild</vt:lpstr>
      <vt:lpstr>Cannabinoidernas förlängda effekt Vad vi vet idag</vt:lpstr>
      <vt:lpstr>Vad menas med kroniskt rus/påverkan</vt:lpstr>
      <vt:lpstr>PowerPoint-presentation</vt:lpstr>
      <vt:lpstr>Att för hålla sig till: Psykofarmakokinetiska aspekter</vt:lpstr>
      <vt:lpstr>De olika tillstånden som cannabinoiderna ger individen är:  </vt:lpstr>
      <vt:lpstr>PowerPoint-presentation</vt:lpstr>
      <vt:lpstr>PowerPoint-presentation</vt:lpstr>
      <vt:lpstr>Den forskning som stödjer upp detta är </vt:lpstr>
      <vt:lpstr>PowerPoint-presentation</vt:lpstr>
      <vt:lpstr>PowerPoint-presentation</vt:lpstr>
      <vt:lpstr>LONG-TERM EFFECTS OF CANNABIS ON EXECUTIVE FUNCTIONS (3 weeks or longer since last use) </vt:lpstr>
      <vt:lpstr>For the purpose of this review, long-term effects refers to 21+ days since last using cannabis, which ensures that both the acute and residual effects of cannabis in the brain have been eliminated. Only a handful of researchers have examined these long-term effects of cannabis use on executive functions, as reviewed below. </vt:lpstr>
      <vt:lpstr>PowerPoint-presentation</vt:lpstr>
      <vt:lpstr>Sammanfattning av Cannabis förlängda effekt neurobiologiskt och neuropsykologiskt</vt:lpstr>
      <vt:lpstr>PowerPoint-presentation</vt:lpstr>
      <vt:lpstr>Dr. Madeline Meier Responds to Latest IQ and Marijuana Studies</vt:lpstr>
      <vt:lpstr>Meier</vt:lpstr>
      <vt:lpstr>Utveckling av kronisk/förlängd påverkan (tentativt)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Kronisk påverkan</dc:title>
  <dc:creator>Thomas Lundqvist</dc:creator>
  <cp:lastModifiedBy>Thomas Lundqvist</cp:lastModifiedBy>
  <cp:revision>55</cp:revision>
  <dcterms:created xsi:type="dcterms:W3CDTF">2016-10-11T11:22:55Z</dcterms:created>
  <dcterms:modified xsi:type="dcterms:W3CDTF">2017-04-03T09:53:19Z</dcterms:modified>
</cp:coreProperties>
</file>